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64" r:id="rId2"/>
    <p:sldId id="320" r:id="rId3"/>
    <p:sldId id="411" r:id="rId4"/>
    <p:sldId id="269" r:id="rId5"/>
    <p:sldId id="355" r:id="rId6"/>
    <p:sldId id="309" r:id="rId7"/>
    <p:sldId id="314" r:id="rId8"/>
    <p:sldId id="280" r:id="rId9"/>
    <p:sldId id="356" r:id="rId10"/>
    <p:sldId id="357" r:id="rId11"/>
    <p:sldId id="358" r:id="rId12"/>
    <p:sldId id="359" r:id="rId13"/>
    <p:sldId id="360" r:id="rId14"/>
    <p:sldId id="361" r:id="rId15"/>
    <p:sldId id="401" r:id="rId16"/>
    <p:sldId id="364" r:id="rId17"/>
    <p:sldId id="365" r:id="rId18"/>
    <p:sldId id="366" r:id="rId19"/>
    <p:sldId id="369" r:id="rId20"/>
    <p:sldId id="371" r:id="rId21"/>
    <p:sldId id="372" r:id="rId22"/>
    <p:sldId id="374" r:id="rId23"/>
    <p:sldId id="377" r:id="rId24"/>
    <p:sldId id="380" r:id="rId25"/>
    <p:sldId id="286" r:id="rId26"/>
    <p:sldId id="287" r:id="rId27"/>
    <p:sldId id="381" r:id="rId28"/>
    <p:sldId id="288" r:id="rId29"/>
    <p:sldId id="310" r:id="rId30"/>
    <p:sldId id="311" r:id="rId31"/>
    <p:sldId id="382" r:id="rId32"/>
    <p:sldId id="319" r:id="rId33"/>
    <p:sldId id="378" r:id="rId34"/>
    <p:sldId id="383" r:id="rId35"/>
    <p:sldId id="388" r:id="rId36"/>
    <p:sldId id="391" r:id="rId37"/>
    <p:sldId id="393" r:id="rId38"/>
    <p:sldId id="384" r:id="rId39"/>
    <p:sldId id="317" r:id="rId40"/>
    <p:sldId id="385" r:id="rId41"/>
    <p:sldId id="386" r:id="rId42"/>
    <p:sldId id="300" r:id="rId43"/>
    <p:sldId id="326" r:id="rId44"/>
    <p:sldId id="395" r:id="rId45"/>
    <p:sldId id="397" r:id="rId46"/>
    <p:sldId id="389" r:id="rId47"/>
    <p:sldId id="398" r:id="rId48"/>
    <p:sldId id="400" r:id="rId49"/>
    <p:sldId id="301" r:id="rId50"/>
    <p:sldId id="302" r:id="rId51"/>
    <p:sldId id="408" r:id="rId52"/>
    <p:sldId id="409" r:id="rId53"/>
    <p:sldId id="410" r:id="rId54"/>
    <p:sldId id="305" r:id="rId55"/>
    <p:sldId id="321" r:id="rId56"/>
    <p:sldId id="32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ain Gaucher" initials="" lastIdx="3" clrIdx="0"/>
  <p:cmAuthor id="1" name="Jon Passki" initials="" lastIdx="2" clrIdx="1"/>
  <p:cmAuthor id="2" name="Andy Chou" initials="ACC" lastIdx="5"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FFD60D"/>
    <a:srgbClr val="12CD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86547" autoAdjust="0"/>
  </p:normalViewPr>
  <p:slideViewPr>
    <p:cSldViewPr snapToGrid="0" snapToObjects="1">
      <p:cViewPr varScale="1">
        <p:scale>
          <a:sx n="129" d="100"/>
          <a:sy n="129" d="100"/>
        </p:scale>
        <p:origin x="-1872" y="-112"/>
      </p:cViewPr>
      <p:guideLst>
        <p:guide orient="horz" pos="2160"/>
        <p:guide pos="2880"/>
      </p:guideLst>
    </p:cSldViewPr>
  </p:slideViewPr>
  <p:outlineViewPr>
    <p:cViewPr>
      <p:scale>
        <a:sx n="33" d="100"/>
        <a:sy n="33" d="100"/>
      </p:scale>
      <p:origin x="0" y="41992"/>
    </p:cViewPr>
  </p:outlineViewPr>
  <p:notesTextViewPr>
    <p:cViewPr>
      <p:scale>
        <a:sx n="100" d="100"/>
        <a:sy n="100" d="100"/>
      </p:scale>
      <p:origin x="0" y="0"/>
    </p:cViewPr>
  </p:notesTextViewPr>
  <p:sorterViewPr>
    <p:cViewPr>
      <p:scale>
        <a:sx n="115" d="100"/>
        <a:sy n="115" d="100"/>
      </p:scale>
      <p:origin x="0" y="0"/>
    </p:cViewPr>
  </p:sorterViewPr>
  <p:notesViewPr>
    <p:cSldViewPr snapToGrid="0" snapToObjects="1">
      <p:cViewPr varScale="1">
        <p:scale>
          <a:sx n="44" d="100"/>
          <a:sy n="44" d="100"/>
        </p:scale>
        <p:origin x="-25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C5B9-4894-4239-B181-1E1087D04340}" type="datetimeFigureOut">
              <a:rPr lang="en-US" smtClean="0"/>
              <a:t>2/28/13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4C0CB-593A-4F56-9625-0AA4C175903F}" type="slidenum">
              <a:rPr lang="en-US" smtClean="0"/>
              <a:t>‹#›</a:t>
            </a:fld>
            <a:endParaRPr lang="en-US"/>
          </a:p>
        </p:txBody>
      </p:sp>
    </p:spTree>
    <p:extLst>
      <p:ext uri="{BB962C8B-B14F-4D97-AF65-F5344CB8AC3E}">
        <p14:creationId xmlns:p14="http://schemas.microsoft.com/office/powerpoint/2010/main" val="125026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4C0CB-593A-4F56-9625-0AA4C175903F}" type="slidenum">
              <a:rPr lang="en-US" smtClean="0"/>
              <a:t>1</a:t>
            </a:fld>
            <a:endParaRPr lang="en-US"/>
          </a:p>
        </p:txBody>
      </p:sp>
    </p:spTree>
    <p:extLst>
      <p:ext uri="{BB962C8B-B14F-4D97-AF65-F5344CB8AC3E}">
        <p14:creationId xmlns:p14="http://schemas.microsoft.com/office/powerpoint/2010/main" val="275159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a:t>
            </a:r>
            <a:r>
              <a:rPr lang="en-US" baseline="0" dirty="0" smtClean="0"/>
              <a:t> define SQL contexts here</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13</a:t>
            </a:fld>
            <a:endParaRPr lang="en-US"/>
          </a:p>
        </p:txBody>
      </p:sp>
    </p:spTree>
    <p:extLst>
      <p:ext uri="{BB962C8B-B14F-4D97-AF65-F5344CB8AC3E}">
        <p14:creationId xmlns:p14="http://schemas.microsoft.com/office/powerpoint/2010/main" val="172316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14</a:t>
            </a:fld>
            <a:endParaRPr lang="en-US"/>
          </a:p>
        </p:txBody>
      </p:sp>
    </p:spTree>
    <p:extLst>
      <p:ext uri="{BB962C8B-B14F-4D97-AF65-F5344CB8AC3E}">
        <p14:creationId xmlns:p14="http://schemas.microsoft.com/office/powerpoint/2010/main" val="173407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Interestingly, there is no segmentation of strings and safe types. Looking at some projects specifically, we can clearly see that writing such query is a habit.</a:t>
            </a:r>
          </a:p>
          <a:p>
            <a:r>
              <a:rPr lang="en-US" baseline="0" dirty="0" smtClean="0"/>
              <a:t>Developer sometimes don’t know about parameterized statement and keep using string </a:t>
            </a:r>
            <a:r>
              <a:rPr lang="en-US" baseline="0" dirty="0" err="1" smtClean="0"/>
              <a:t>concats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15</a:t>
            </a:fld>
            <a:endParaRPr lang="en-US"/>
          </a:p>
        </p:txBody>
      </p:sp>
    </p:spTree>
    <p:extLst>
      <p:ext uri="{BB962C8B-B14F-4D97-AF65-F5344CB8AC3E}">
        <p14:creationId xmlns:p14="http://schemas.microsoft.com/office/powerpoint/2010/main" val="173407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are the queries that contain one injection site that could be parameterized but isn’t</a:t>
            </a:r>
          </a:p>
          <a:p>
            <a:endParaRPr lang="en-US" dirty="0" smtClean="0"/>
          </a:p>
          <a:p>
            <a:r>
              <a:rPr lang="en-US" dirty="0" smtClean="0"/>
              <a:t>SQL_GENERIC:</a:t>
            </a:r>
            <a:r>
              <a:rPr lang="en-US" baseline="0" dirty="0" smtClean="0"/>
              <a:t> everything that does not belong to the previous contexts (which we did not find so interesting to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16</a:t>
            </a:fld>
            <a:endParaRPr lang="en-US"/>
          </a:p>
        </p:txBody>
      </p:sp>
    </p:spTree>
    <p:extLst>
      <p:ext uri="{BB962C8B-B14F-4D97-AF65-F5344CB8AC3E}">
        <p14:creationId xmlns:p14="http://schemas.microsoft.com/office/powerpoint/2010/main" val="329659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SQL/HQL/SQL</a:t>
            </a:r>
          </a:p>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17</a:t>
            </a:fld>
            <a:endParaRPr lang="en-US"/>
          </a:p>
        </p:txBody>
      </p:sp>
    </p:spTree>
    <p:extLst>
      <p:ext uri="{BB962C8B-B14F-4D97-AF65-F5344CB8AC3E}">
        <p14:creationId xmlns:p14="http://schemas.microsoft.com/office/powerpoint/2010/main" val="3576122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20</a:t>
            </a:fld>
            <a:endParaRPr lang="en-US"/>
          </a:p>
        </p:txBody>
      </p:sp>
    </p:spTree>
    <p:extLst>
      <p:ext uri="{BB962C8B-B14F-4D97-AF65-F5344CB8AC3E}">
        <p14:creationId xmlns:p14="http://schemas.microsoft.com/office/powerpoint/2010/main" val="67878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PostgreSQL</a:t>
            </a:r>
            <a:r>
              <a:rPr lang="en-US" baseline="0" dirty="0" smtClean="0"/>
              <a:t> 9.1 by default sets </a:t>
            </a:r>
            <a:r>
              <a:rPr lang="en-US" baseline="0" dirty="0" err="1" smtClean="0"/>
              <a:t>standard_conforming_strings</a:t>
            </a:r>
            <a:r>
              <a:rPr lang="en-US" baseline="0" dirty="0" smtClean="0"/>
              <a:t> to 'on'. When set, only the </a:t>
            </a:r>
            <a:r>
              <a:rPr lang="en-US" baseline="0" dirty="0" err="1" smtClean="0"/>
              <a:t>PostgreSQL</a:t>
            </a:r>
            <a:r>
              <a:rPr lang="en-US" baseline="0" dirty="0" smtClean="0"/>
              <a:t> special "escape string constants", denoted with an "E" in front of the string like </a:t>
            </a:r>
            <a:r>
              <a:rPr lang="en-US" baseline="0" dirty="0" err="1" smtClean="0"/>
              <a:t>E'foobar</a:t>
            </a:r>
            <a:r>
              <a:rPr lang="en-US" baseline="0" dirty="0" smtClean="0"/>
              <a:t>', honors a backslash escape. Otherwise, normal string constants treat a backslash as a normal character.</a:t>
            </a:r>
          </a:p>
          <a:p>
            <a:endParaRPr lang="en-US" baseline="0" dirty="0" smtClean="0"/>
          </a:p>
          <a:p>
            <a:r>
              <a:rPr lang="en-US" baseline="0" dirty="0" smtClean="0"/>
              <a:t>Quoted identifier can have anything, even double quotes. The double quotes just need to be doubled up to be escaped. Some dialects support a </a:t>
            </a:r>
            <a:r>
              <a:rPr lang="en-US" baseline="0" dirty="0" err="1" smtClean="0"/>
              <a:t>backtick</a:t>
            </a:r>
            <a:r>
              <a:rPr lang="en-US" baseline="0" dirty="0" smtClean="0"/>
              <a:t> also as a quote.</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22</a:t>
            </a:fld>
            <a:endParaRPr lang="en-US"/>
          </a:p>
        </p:txBody>
      </p:sp>
    </p:spTree>
    <p:extLst>
      <p:ext uri="{BB962C8B-B14F-4D97-AF65-F5344CB8AC3E}">
        <p14:creationId xmlns:p14="http://schemas.microsoft.com/office/powerpoint/2010/main" val="270644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24</a:t>
            </a:fld>
            <a:endParaRPr lang="en-US"/>
          </a:p>
        </p:txBody>
      </p:sp>
    </p:spTree>
    <p:extLst>
      <p:ext uri="{BB962C8B-B14F-4D97-AF65-F5344CB8AC3E}">
        <p14:creationId xmlns:p14="http://schemas.microsoft.com/office/powerpoint/2010/main" val="289493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a:t>
            </a:r>
            <a:r>
              <a:rPr lang="en-US" dirty="0" err="1" smtClean="0"/>
              <a:t>inj</a:t>
            </a:r>
            <a:r>
              <a:rPr lang="en-US" dirty="0" smtClean="0"/>
              <a:t> in different HTML contexts because</a:t>
            </a:r>
            <a:r>
              <a:rPr lang="en-US" baseline="0" dirty="0" smtClean="0"/>
              <a:t> flash, etc. aren’t really about HTML contexts</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26</a:t>
            </a:fld>
            <a:endParaRPr lang="en-US"/>
          </a:p>
        </p:txBody>
      </p:sp>
    </p:spTree>
    <p:extLst>
      <p:ext uri="{BB962C8B-B14F-4D97-AF65-F5344CB8AC3E}">
        <p14:creationId xmlns:p14="http://schemas.microsoft.com/office/powerpoint/2010/main" val="74737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-&gt; in XHTML applications, it is possible to HTML</a:t>
            </a:r>
            <a:r>
              <a:rPr lang="en-US" baseline="0" dirty="0" smtClean="0"/>
              <a:t> escape most of the content</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27</a:t>
            </a:fld>
            <a:endParaRPr lang="en-US"/>
          </a:p>
        </p:txBody>
      </p:sp>
    </p:spTree>
    <p:extLst>
      <p:ext uri="{BB962C8B-B14F-4D97-AF65-F5344CB8AC3E}">
        <p14:creationId xmlns:p14="http://schemas.microsoft.com/office/powerpoint/2010/main" val="417064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2</a:t>
            </a:fld>
            <a:endParaRPr lang="en-US"/>
          </a:p>
        </p:txBody>
      </p:sp>
    </p:spTree>
    <p:extLst>
      <p:ext uri="{BB962C8B-B14F-4D97-AF65-F5344CB8AC3E}">
        <p14:creationId xmlns:p14="http://schemas.microsoft.com/office/powerpoint/2010/main" val="3068895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one place to look for security obligations for HTML contexts.</a:t>
            </a:r>
          </a:p>
          <a:p>
            <a:r>
              <a:rPr lang="en-US" dirty="0" smtClean="0"/>
              <a:t> - HTML related:</a:t>
            </a:r>
            <a:r>
              <a:rPr lang="en-US" baseline="0" dirty="0" smtClean="0"/>
              <a:t> html5 </a:t>
            </a:r>
            <a:r>
              <a:rPr lang="en-US" baseline="0" dirty="0" err="1" smtClean="0"/>
              <a:t>tokenizer</a:t>
            </a:r>
            <a:r>
              <a:rPr lang="en-US" baseline="0" dirty="0" smtClean="0"/>
              <a:t> spec and html4 spec</a:t>
            </a:r>
          </a:p>
          <a:p>
            <a:r>
              <a:rPr lang="en-US" baseline="0" dirty="0" smtClean="0"/>
              <a:t> - JavaScript grammars</a:t>
            </a:r>
          </a:p>
          <a:p>
            <a:r>
              <a:rPr lang="en-US" baseline="0" dirty="0" smtClean="0"/>
              <a:t> - CSS grammars</a:t>
            </a:r>
          </a:p>
          <a:p>
            <a:r>
              <a:rPr lang="en-US" baseline="0" dirty="0" smtClean="0"/>
              <a:t>Then, need to integrate some quirks? How to capture the behaviors from browsers… it’s fairly tough; we cannot have an exhaustive list of behaviors</a:t>
            </a:r>
          </a:p>
          <a:p>
            <a:endParaRPr lang="en-US" baseline="0" dirty="0" smtClean="0"/>
          </a:p>
          <a:p>
            <a:r>
              <a:rPr lang="en-US" baseline="0" dirty="0" smtClean="0"/>
              <a:t>What happens is that ${</a:t>
            </a:r>
            <a:r>
              <a:rPr lang="en-US" baseline="0" dirty="0" err="1" smtClean="0"/>
              <a:t>inj_var</a:t>
            </a:r>
            <a:r>
              <a:rPr lang="en-US" baseline="0" dirty="0" smtClean="0"/>
              <a:t>} has the same security constraints:</a:t>
            </a:r>
          </a:p>
          <a:p>
            <a:r>
              <a:rPr lang="en-US" baseline="0" dirty="0" smtClean="0"/>
              <a:t> - cannot contain a “ </a:t>
            </a:r>
          </a:p>
          <a:p>
            <a:r>
              <a:rPr lang="en-US" baseline="0" dirty="0" smtClean="0"/>
              <a:t> - the behavior is that the web browser will HTML decode the content of foo or bar before processing them (if it does)</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28</a:t>
            </a:fld>
            <a:endParaRPr lang="en-US"/>
          </a:p>
        </p:txBody>
      </p:sp>
    </p:spTree>
    <p:extLst>
      <p:ext uri="{BB962C8B-B14F-4D97-AF65-F5344CB8AC3E}">
        <p14:creationId xmlns:p14="http://schemas.microsoft.com/office/powerpoint/2010/main" val="2416436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 back</a:t>
            </a:r>
            <a:r>
              <a:rPr lang="en-US" baseline="0" dirty="0" smtClean="0"/>
              <a:t> at the example: &lt;a </a:t>
            </a:r>
            <a:r>
              <a:rPr lang="en-US" baseline="0" dirty="0" err="1" smtClean="0"/>
              <a:t>href</a:t>
            </a:r>
            <a:r>
              <a:rPr lang="en-US" baseline="0" dirty="0" smtClean="0"/>
              <a:t>="</a:t>
            </a:r>
            <a:r>
              <a:rPr lang="en-US" baseline="0" dirty="0" err="1" smtClean="0"/>
              <a:t>javascript:hello</a:t>
            </a:r>
            <a:r>
              <a:rPr lang="en-US" baseline="0" dirty="0" smtClean="0"/>
              <a:t>('${</a:t>
            </a:r>
            <a:r>
              <a:rPr lang="en-US" baseline="0" dirty="0" err="1" smtClean="0"/>
              <a:t>inj_var</a:t>
            </a:r>
            <a:r>
              <a:rPr lang="en-US" baseline="0" dirty="0" smtClean="0"/>
              <a:t>}')”&gt;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do we need to do to fix an issue in that nested contexts?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-&gt; JS string escaping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-&gt; URI encoding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-&gt; HTML escaping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need to worry about specific injections in a URI contexts (scheme issue) here…</a:t>
            </a:r>
          </a:p>
        </p:txBody>
      </p:sp>
      <p:sp>
        <p:nvSpPr>
          <p:cNvPr id="4" name="Slide Number Placeholder 3"/>
          <p:cNvSpPr>
            <a:spLocks noGrp="1"/>
          </p:cNvSpPr>
          <p:nvPr>
            <p:ph type="sldNum" sz="quarter" idx="10"/>
          </p:nvPr>
        </p:nvSpPr>
        <p:spPr/>
        <p:txBody>
          <a:bodyPr/>
          <a:lstStyle/>
          <a:p>
            <a:fld id="{13B4C0CB-593A-4F56-9625-0AA4C175903F}" type="slidenum">
              <a:rPr lang="en-US" smtClean="0"/>
              <a:t>30</a:t>
            </a:fld>
            <a:endParaRPr lang="en-US"/>
          </a:p>
        </p:txBody>
      </p:sp>
    </p:spTree>
    <p:extLst>
      <p:ext uri="{BB962C8B-B14F-4D97-AF65-F5344CB8AC3E}">
        <p14:creationId xmlns:p14="http://schemas.microsoft.com/office/powerpoint/2010/main" val="181253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JavaScript </a:t>
            </a:r>
            <a:r>
              <a:rPr lang="en-US" dirty="0"/>
              <a:t>string escaping</a:t>
            </a:r>
          </a:p>
          <a:p>
            <a:r>
              <a:rPr lang="en-US" dirty="0" smtClean="0"/>
              <a:t>URL </a:t>
            </a:r>
            <a:r>
              <a:rPr lang="en-US" dirty="0"/>
              <a:t>encoding</a:t>
            </a:r>
          </a:p>
          <a:p>
            <a:r>
              <a:rPr lang="en-US" dirty="0"/>
              <a:t>HTML escaping</a:t>
            </a:r>
          </a:p>
        </p:txBody>
      </p:sp>
      <p:sp>
        <p:nvSpPr>
          <p:cNvPr id="4" name="Slide Number Placeholder 3"/>
          <p:cNvSpPr>
            <a:spLocks noGrp="1"/>
          </p:cNvSpPr>
          <p:nvPr>
            <p:ph type="sldNum" sz="quarter" idx="10"/>
          </p:nvPr>
        </p:nvSpPr>
        <p:spPr/>
        <p:txBody>
          <a:bodyPr/>
          <a:lstStyle/>
          <a:p>
            <a:fld id="{13B4C0CB-593A-4F56-9625-0AA4C175903F}" type="slidenum">
              <a:rPr lang="en-US" smtClean="0"/>
              <a:t>31</a:t>
            </a:fld>
            <a:endParaRPr lang="en-US"/>
          </a:p>
        </p:txBody>
      </p:sp>
    </p:spTree>
    <p:extLst>
      <p:ext uri="{BB962C8B-B14F-4D97-AF65-F5344CB8AC3E}">
        <p14:creationId xmlns:p14="http://schemas.microsoft.com/office/powerpoint/2010/main" val="3973691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analyzed more than </a:t>
            </a:r>
            <a:r>
              <a:rPr lang="en-US" dirty="0" smtClean="0">
                <a:solidFill>
                  <a:srgbClr val="FFA92F"/>
                </a:solidFill>
              </a:rPr>
              <a:t>20K</a:t>
            </a:r>
            <a:r>
              <a:rPr lang="en-US" dirty="0" smtClean="0"/>
              <a:t> injection sites for HTML which cover </a:t>
            </a:r>
            <a:r>
              <a:rPr lang="en-US" dirty="0" smtClean="0">
                <a:solidFill>
                  <a:srgbClr val="FFA92F"/>
                </a:solidFill>
              </a:rPr>
              <a:t>26</a:t>
            </a:r>
            <a:r>
              <a:rPr lang="en-US" dirty="0" smtClean="0"/>
              <a:t> different stacks of HTML contexts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found context stacks with up to </a:t>
            </a:r>
            <a:r>
              <a:rPr lang="en-US" dirty="0" smtClean="0">
                <a:solidFill>
                  <a:srgbClr val="FFA92F"/>
                </a:solidFill>
              </a:rPr>
              <a:t>3</a:t>
            </a:r>
            <a:r>
              <a:rPr lang="en-US" dirty="0" smtClean="0"/>
              <a:t> elements in out dataset, and more than </a:t>
            </a:r>
            <a:r>
              <a:rPr lang="en-US" dirty="0" smtClean="0">
                <a:solidFill>
                  <a:srgbClr val="FFA92F"/>
                </a:solidFill>
              </a:rPr>
              <a:t>45%</a:t>
            </a:r>
            <a:r>
              <a:rPr lang="en-US" dirty="0" smtClean="0"/>
              <a:t> of the context stacks have </a:t>
            </a:r>
            <a:r>
              <a:rPr lang="en-US" dirty="0" smtClean="0">
                <a:solidFill>
                  <a:srgbClr val="FFA92F"/>
                </a:solidFill>
              </a:rPr>
              <a:t>2</a:t>
            </a:r>
            <a:r>
              <a:rPr lang="en-US" dirty="0" smtClean="0"/>
              <a:t> contexts</a:t>
            </a:r>
          </a:p>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32</a:t>
            </a:fld>
            <a:endParaRPr lang="en-US"/>
          </a:p>
        </p:txBody>
      </p:sp>
    </p:spTree>
    <p:extLst>
      <p:ext uri="{BB962C8B-B14F-4D97-AF65-F5344CB8AC3E}">
        <p14:creationId xmlns:p14="http://schemas.microsoft.com/office/powerpoint/2010/main" val="2470482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project we analyzed overtime. For each revision, we looked at the distribution of HTML contexts, and plotted this</a:t>
            </a:r>
            <a:r>
              <a:rPr lang="en-US" baseline="0" dirty="0" smtClean="0"/>
              <a:t> area graph.</a:t>
            </a:r>
          </a:p>
          <a:p>
            <a:r>
              <a:rPr lang="en-US" baseline="0" dirty="0" smtClean="0"/>
              <a:t>We can clearly see the increasing number of diversity of contexts in the application.</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33</a:t>
            </a:fld>
            <a:endParaRPr lang="en-US"/>
          </a:p>
        </p:txBody>
      </p:sp>
    </p:spTree>
    <p:extLst>
      <p:ext uri="{BB962C8B-B14F-4D97-AF65-F5344CB8AC3E}">
        <p14:creationId xmlns:p14="http://schemas.microsoft.com/office/powerpoint/2010/main" val="932691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doubt we can talk about a reference implementation, but we developed on that works for HTML normal elements and HTML attributes, available in the </a:t>
            </a:r>
            <a:r>
              <a:rPr lang="en-US" baseline="0" dirty="0" err="1" smtClean="0"/>
              <a:t>coverity</a:t>
            </a:r>
            <a:r>
              <a:rPr lang="en-US" baseline="0" dirty="0" smtClean="0"/>
              <a:t> security library</a:t>
            </a:r>
          </a:p>
          <a:p>
            <a:endParaRPr lang="en-US" baseline="0" dirty="0" smtClean="0"/>
          </a:p>
          <a:p>
            <a:r>
              <a:rPr lang="en-US" baseline="0" dirty="0" smtClean="0"/>
              <a:t>Some escapers detected as HTML escapers are XML escapers and might have a very limited scope… this might biased the data</a:t>
            </a:r>
          </a:p>
          <a:p>
            <a:endParaRPr lang="en-US" baseline="0" dirty="0" smtClean="0"/>
          </a:p>
          <a:p>
            <a:r>
              <a:rPr lang="en-US" baseline="0" dirty="0" smtClean="0"/>
              <a:t>Example of implementations:</a:t>
            </a:r>
          </a:p>
          <a:p>
            <a:r>
              <a:rPr lang="en-US" baseline="0" dirty="0" smtClean="0"/>
              <a:t> - ESAPI has 2 (</a:t>
            </a:r>
            <a:r>
              <a:rPr lang="en-US" baseline="0" dirty="0" err="1" smtClean="0"/>
              <a:t>attr</a:t>
            </a:r>
            <a:r>
              <a:rPr lang="en-US" baseline="0" dirty="0" smtClean="0"/>
              <a:t> and normal elements)</a:t>
            </a:r>
          </a:p>
        </p:txBody>
      </p:sp>
      <p:sp>
        <p:nvSpPr>
          <p:cNvPr id="4" name="Slide Number Placeholder 3"/>
          <p:cNvSpPr>
            <a:spLocks noGrp="1"/>
          </p:cNvSpPr>
          <p:nvPr>
            <p:ph type="sldNum" sz="quarter" idx="10"/>
          </p:nvPr>
        </p:nvSpPr>
        <p:spPr/>
        <p:txBody>
          <a:bodyPr/>
          <a:lstStyle/>
          <a:p>
            <a:fld id="{13B4C0CB-593A-4F56-9625-0AA4C175903F}" type="slidenum">
              <a:rPr lang="en-US" smtClean="0"/>
              <a:t>36</a:t>
            </a:fld>
            <a:endParaRPr lang="en-US"/>
          </a:p>
        </p:txBody>
      </p:sp>
    </p:spTree>
    <p:extLst>
      <p:ext uri="{BB962C8B-B14F-4D97-AF65-F5344CB8AC3E}">
        <p14:creationId xmlns:p14="http://schemas.microsoft.com/office/powerpoint/2010/main" val="2868879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Border: terminal node for</a:t>
            </a:r>
            <a:r>
              <a:rPr lang="en-US" baseline="0" dirty="0" smtClean="0"/>
              <a:t> the generated strings (e.g., there is an output in that context)</a:t>
            </a:r>
          </a:p>
          <a:p>
            <a:r>
              <a:rPr lang="en-US" baseline="0" dirty="0" smtClean="0"/>
              <a:t>Egg shape: some kind of filtering is required</a:t>
            </a:r>
          </a:p>
          <a:p>
            <a:r>
              <a:rPr lang="en-US" baseline="0" dirty="0" smtClean="0"/>
              <a:t>Page shape: escaping is possible</a:t>
            </a:r>
          </a:p>
          <a:p>
            <a:endParaRPr lang="en-US" baseline="0" dirty="0" smtClean="0"/>
          </a:p>
          <a:p>
            <a:r>
              <a:rPr lang="en-US" baseline="0" dirty="0" smtClean="0"/>
              <a:t>Flow := combination of nested contexts, each remediation requirement should be met in order</a:t>
            </a:r>
          </a:p>
          <a:p>
            <a:endParaRPr lang="en-US" baseline="0" dirty="0" smtClean="0"/>
          </a:p>
          <a:p>
            <a:r>
              <a:rPr lang="en-US" baseline="0" dirty="0" smtClean="0"/>
              <a:t>This representation has several limitations; a “real” representations of the contexts would be a graph with cycles (e.g., JS STRING contains HTML that can contains JS …)</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39</a:t>
            </a:fld>
            <a:endParaRPr lang="en-US"/>
          </a:p>
        </p:txBody>
      </p:sp>
    </p:spTree>
    <p:extLst>
      <p:ext uri="{BB962C8B-B14F-4D97-AF65-F5344CB8AC3E}">
        <p14:creationId xmlns:p14="http://schemas.microsoft.com/office/powerpoint/2010/main" val="1993666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Border: terminal node for</a:t>
            </a:r>
            <a:r>
              <a:rPr lang="en-US" baseline="0" dirty="0" smtClean="0"/>
              <a:t> the generated strings (e.g., there is an output in that context)</a:t>
            </a:r>
          </a:p>
          <a:p>
            <a:r>
              <a:rPr lang="en-US" baseline="0" dirty="0" smtClean="0"/>
              <a:t>Egg shape: some kind of filtering is required</a:t>
            </a:r>
          </a:p>
          <a:p>
            <a:r>
              <a:rPr lang="en-US" baseline="0" dirty="0" smtClean="0"/>
              <a:t>Page shape: escaping is possible</a:t>
            </a:r>
          </a:p>
          <a:p>
            <a:endParaRPr lang="en-US" baseline="0" dirty="0" smtClean="0"/>
          </a:p>
          <a:p>
            <a:r>
              <a:rPr lang="en-US" baseline="0" dirty="0" smtClean="0"/>
              <a:t>Flow := combination of nested contexts, each remediation requirement should be met in order</a:t>
            </a:r>
          </a:p>
          <a:p>
            <a:endParaRPr lang="en-US" baseline="0" dirty="0" smtClean="0"/>
          </a:p>
          <a:p>
            <a:r>
              <a:rPr lang="en-US" baseline="0" dirty="0" smtClean="0"/>
              <a:t>This representation has several limitations; a “real” representations of the contexts would be a graph with cycles (e.g., JS STRING contains HTML that can contains JS …)</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40</a:t>
            </a:fld>
            <a:endParaRPr lang="en-US"/>
          </a:p>
        </p:txBody>
      </p:sp>
    </p:spTree>
    <p:extLst>
      <p:ext uri="{BB962C8B-B14F-4D97-AF65-F5344CB8AC3E}">
        <p14:creationId xmlns:p14="http://schemas.microsoft.com/office/powerpoint/2010/main" val="1993666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HTML escaping all the time is a false</a:t>
            </a:r>
            <a:r>
              <a:rPr lang="en-US" baseline="0" dirty="0" smtClean="0"/>
              <a:t> sense of security. It’s not correct all time</a:t>
            </a:r>
            <a:endParaRPr lang="en-US" dirty="0" smtClean="0"/>
          </a:p>
          <a:p>
            <a:endParaRPr lang="en-US" dirty="0" smtClean="0"/>
          </a:p>
          <a:p>
            <a:r>
              <a:rPr lang="en-US" dirty="0" smtClean="0"/>
              <a:t>GCT (</a:t>
            </a:r>
            <a:r>
              <a:rPr lang="en-US" dirty="0" err="1" smtClean="0"/>
              <a:t>google</a:t>
            </a:r>
            <a:r>
              <a:rPr lang="en-US" dirty="0" smtClean="0"/>
              <a:t> closure template) caveat: bad handling of URI, injection in </a:t>
            </a:r>
            <a:r>
              <a:rPr lang="en-US" dirty="0" err="1" smtClean="0"/>
              <a:t>href</a:t>
            </a:r>
            <a:r>
              <a:rPr lang="en-US" dirty="0" smtClean="0"/>
              <a:t>=“</a:t>
            </a:r>
            <a:r>
              <a:rPr lang="en-US" baseline="0" dirty="0" err="1" smtClean="0"/>
              <a:t>javascript</a:t>
            </a:r>
            <a:r>
              <a:rPr lang="en-US" baseline="0" dirty="0" smtClean="0"/>
              <a:t>:&lt;HERE&gt;” won’t be dealt with, etc. It’s tough to write a HTML context parser!</a:t>
            </a:r>
          </a:p>
          <a:p>
            <a:r>
              <a:rPr lang="en-US" baseline="0" dirty="0" smtClean="0"/>
              <a:t>Note that OWASP seems to have one (</a:t>
            </a:r>
            <a:r>
              <a:rPr lang="en-US" baseline="0" dirty="0" err="1" smtClean="0"/>
              <a:t>owasp-jxt</a:t>
            </a:r>
            <a:r>
              <a:rPr lang="en-US" baseline="0" dirty="0" smtClean="0"/>
              <a:t>), but no update since 2011</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43</a:t>
            </a:fld>
            <a:endParaRPr lang="en-US"/>
          </a:p>
        </p:txBody>
      </p:sp>
    </p:spTree>
    <p:extLst>
      <p:ext uri="{BB962C8B-B14F-4D97-AF65-F5344CB8AC3E}">
        <p14:creationId xmlns:p14="http://schemas.microsoft.com/office/powerpoint/2010/main" val="4151648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at most – escapers</a:t>
            </a:r>
            <a:r>
              <a:rPr lang="en-US" baseline="0" dirty="0" smtClean="0"/>
              <a:t> percentage are computed based on the distribution of context.</a:t>
            </a:r>
          </a:p>
          <a:p>
            <a:r>
              <a:rPr lang="en-US" baseline="0" dirty="0" smtClean="0"/>
              <a:t>We split the context stacks and resolve all necessary sanitizers based on the individual contexts</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46</a:t>
            </a:fld>
            <a:endParaRPr lang="en-US"/>
          </a:p>
        </p:txBody>
      </p:sp>
    </p:spTree>
    <p:extLst>
      <p:ext uri="{BB962C8B-B14F-4D97-AF65-F5344CB8AC3E}">
        <p14:creationId xmlns:p14="http://schemas.microsoft.com/office/powerpoint/2010/main" val="220893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has 3 sections: SQL</a:t>
            </a:r>
            <a:r>
              <a:rPr lang="en-US" baseline="0" dirty="0" smtClean="0"/>
              <a:t> injection, XSS, and interaction with developers</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3</a:t>
            </a:fld>
            <a:endParaRPr lang="en-US"/>
          </a:p>
        </p:txBody>
      </p:sp>
    </p:spTree>
    <p:extLst>
      <p:ext uri="{BB962C8B-B14F-4D97-AF65-F5344CB8AC3E}">
        <p14:creationId xmlns:p14="http://schemas.microsoft.com/office/powerpoint/2010/main" val="2442227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Filters are to</a:t>
            </a:r>
            <a:r>
              <a:rPr lang="en-US" baseline="0" dirty="0" smtClean="0"/>
              <a:t> be used when an escaper cannot be.</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47</a:t>
            </a:fld>
            <a:endParaRPr lang="en-US"/>
          </a:p>
        </p:txBody>
      </p:sp>
    </p:spTree>
    <p:extLst>
      <p:ext uri="{BB962C8B-B14F-4D97-AF65-F5344CB8AC3E}">
        <p14:creationId xmlns:p14="http://schemas.microsoft.com/office/powerpoint/2010/main" val="3534101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48</a:t>
            </a:fld>
            <a:endParaRPr lang="en-US"/>
          </a:p>
        </p:txBody>
      </p:sp>
    </p:spTree>
    <p:extLst>
      <p:ext uri="{BB962C8B-B14F-4D97-AF65-F5344CB8AC3E}">
        <p14:creationId xmlns:p14="http://schemas.microsoft.com/office/powerpoint/2010/main" val="2894938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StackOverflow</a:t>
            </a:r>
            <a:r>
              <a:rPr lang="en-US" dirty="0" smtClean="0"/>
              <a:t> is becoming</a:t>
            </a:r>
            <a:r>
              <a:rPr lang="en-US" baseline="0" dirty="0" smtClean="0"/>
              <a:t> the most important resource for developers.</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50</a:t>
            </a:fld>
            <a:endParaRPr lang="en-US"/>
          </a:p>
        </p:txBody>
      </p:sp>
    </p:spTree>
    <p:extLst>
      <p:ext uri="{BB962C8B-B14F-4D97-AF65-F5344CB8AC3E}">
        <p14:creationId xmlns:p14="http://schemas.microsoft.com/office/powerpoint/2010/main" val="1066878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Advices</a:t>
            </a:r>
            <a:r>
              <a:rPr lang="en-US" baseline="0" dirty="0" smtClean="0"/>
              <a:t> need to be tailored based on what’s used in the application.</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52</a:t>
            </a:fld>
            <a:endParaRPr lang="en-US"/>
          </a:p>
        </p:txBody>
      </p:sp>
    </p:spTree>
    <p:extLst>
      <p:ext uri="{BB962C8B-B14F-4D97-AF65-F5344CB8AC3E}">
        <p14:creationId xmlns:p14="http://schemas.microsoft.com/office/powerpoint/2010/main" val="3477158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context RAWTEXT -&gt; CSS STRING,</a:t>
            </a:r>
            <a:r>
              <a:rPr lang="en-US" baseline="0" dirty="0" smtClean="0"/>
              <a:t> (nested context), we designed the escaper to behave that way:</a:t>
            </a:r>
          </a:p>
          <a:p>
            <a:r>
              <a:rPr lang="en-US" baseline="0" dirty="0" smtClean="0"/>
              <a:t> - Ensure that the literal &lt;/style&gt; cannot be part of the string (otherwise, closes the &lt;style&gt;)</a:t>
            </a:r>
          </a:p>
          <a:p>
            <a:r>
              <a:rPr lang="en-US" baseline="0" dirty="0" smtClean="0"/>
              <a:t> - The string cannot be escaped from by either closing the quote, or generating a parse error from the CSS parser (which will try to recover from it and can create a CSS injection condition)</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53</a:t>
            </a:fld>
            <a:endParaRPr lang="en-US"/>
          </a:p>
        </p:txBody>
      </p:sp>
    </p:spTree>
    <p:extLst>
      <p:ext uri="{BB962C8B-B14F-4D97-AF65-F5344CB8AC3E}">
        <p14:creationId xmlns:p14="http://schemas.microsoft.com/office/powerpoint/2010/main" val="1829540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advices are not really targeting</a:t>
            </a:r>
            <a:r>
              <a:rPr lang="en-US" baseline="0" dirty="0" smtClean="0"/>
              <a:t> the developers; they need more precise stuff based on the languages, frameworks, libs they’re using…</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54</a:t>
            </a:fld>
            <a:endParaRPr lang="en-US"/>
          </a:p>
        </p:txBody>
      </p:sp>
    </p:spTree>
    <p:extLst>
      <p:ext uri="{BB962C8B-B14F-4D97-AF65-F5344CB8AC3E}">
        <p14:creationId xmlns:p14="http://schemas.microsoft.com/office/powerpoint/2010/main" val="407485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Studied</a:t>
            </a:r>
            <a:r>
              <a:rPr lang="en-US" baseline="0" dirty="0" smtClean="0"/>
              <a:t> where developers add dynamic data in HTML or SQL</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4</a:t>
            </a:fld>
            <a:endParaRPr lang="en-US"/>
          </a:p>
        </p:txBody>
      </p:sp>
    </p:spTree>
    <p:extLst>
      <p:ext uri="{BB962C8B-B14F-4D97-AF65-F5344CB8AC3E}">
        <p14:creationId xmlns:p14="http://schemas.microsoft.com/office/powerpoint/2010/main" val="152023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Largest application is ~1MLOC, smallest ~10KLOC</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5</a:t>
            </a:fld>
            <a:endParaRPr lang="en-US"/>
          </a:p>
        </p:txBody>
      </p:sp>
    </p:spTree>
    <p:extLst>
      <p:ext uri="{BB962C8B-B14F-4D97-AF65-F5344CB8AC3E}">
        <p14:creationId xmlns:p14="http://schemas.microsoft.com/office/powerpoint/2010/main" val="425726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Computing contexts requires</a:t>
            </a:r>
            <a:r>
              <a:rPr lang="en-US" baseline="0" dirty="0" smtClean="0"/>
              <a:t> dataflow analysis, and tracking the strings inside the application (</a:t>
            </a:r>
            <a:r>
              <a:rPr lang="en-US" baseline="0" dirty="0" err="1" smtClean="0"/>
              <a:t>concats</a:t>
            </a:r>
            <a:r>
              <a:rPr lang="en-US" baseline="0" dirty="0" smtClean="0"/>
              <a:t>, mutations, etc.)</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6</a:t>
            </a:fld>
            <a:endParaRPr lang="en-US"/>
          </a:p>
        </p:txBody>
      </p:sp>
    </p:spTree>
    <p:extLst>
      <p:ext uri="{BB962C8B-B14F-4D97-AF65-F5344CB8AC3E}">
        <p14:creationId xmlns:p14="http://schemas.microsoft.com/office/powerpoint/2010/main" val="75011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Injection</a:t>
            </a:r>
            <a:r>
              <a:rPr lang="en-US" baseline="0" dirty="0" smtClean="0"/>
              <a:t> sites is essentially the entire space of eventual string </a:t>
            </a:r>
            <a:r>
              <a:rPr lang="en-US" baseline="0" dirty="0" err="1" smtClean="0"/>
              <a:t>concat</a:t>
            </a:r>
            <a:r>
              <a:rPr lang="en-US" baseline="0" dirty="0" smtClean="0"/>
              <a:t> w/ a nested language.</a:t>
            </a:r>
          </a:p>
          <a:p>
            <a:r>
              <a:rPr lang="en-US" baseline="0" dirty="0" smtClean="0"/>
              <a:t>The abstract string generated from this query has 4 possible instantiations (based on each conditionals), since we only care about the injection sites, we’d report 2 there. One being the ? (special analysis around it).</a:t>
            </a:r>
          </a:p>
          <a:p>
            <a:endParaRPr lang="en-US" baseline="0" dirty="0" smtClean="0"/>
          </a:p>
          <a:p>
            <a:r>
              <a:rPr lang="en-US" baseline="0" dirty="0" smtClean="0"/>
              <a:t>We decided to also consider ? as injection sites since, they happen to use a correct API, but they still aimed to add some data in a query. </a:t>
            </a:r>
          </a:p>
        </p:txBody>
      </p:sp>
      <p:sp>
        <p:nvSpPr>
          <p:cNvPr id="4" name="Slide Number Placeholder 3"/>
          <p:cNvSpPr>
            <a:spLocks noGrp="1"/>
          </p:cNvSpPr>
          <p:nvPr>
            <p:ph type="sldNum" sz="quarter" idx="10"/>
          </p:nvPr>
        </p:nvSpPr>
        <p:spPr/>
        <p:txBody>
          <a:bodyPr/>
          <a:lstStyle/>
          <a:p>
            <a:fld id="{13B4C0CB-593A-4F56-9625-0AA4C175903F}" type="slidenum">
              <a:rPr lang="en-US" smtClean="0"/>
              <a:t>7</a:t>
            </a:fld>
            <a:endParaRPr lang="en-US"/>
          </a:p>
        </p:txBody>
      </p:sp>
    </p:spTree>
    <p:extLst>
      <p:ext uri="{BB962C8B-B14F-4D97-AF65-F5344CB8AC3E}">
        <p14:creationId xmlns:p14="http://schemas.microsoft.com/office/powerpoint/2010/main" val="38132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point is taking out stored procedure.</a:t>
            </a:r>
            <a:endParaRPr lang="en-US" dirty="0"/>
          </a:p>
        </p:txBody>
      </p:sp>
      <p:sp>
        <p:nvSpPr>
          <p:cNvPr id="4" name="Slide Number Placeholder 3"/>
          <p:cNvSpPr>
            <a:spLocks noGrp="1"/>
          </p:cNvSpPr>
          <p:nvPr>
            <p:ph type="sldNum" sz="quarter" idx="10"/>
          </p:nvPr>
        </p:nvSpPr>
        <p:spPr/>
        <p:txBody>
          <a:bodyPr/>
          <a:lstStyle/>
          <a:p>
            <a:fld id="{13B4C0CB-593A-4F56-9625-0AA4C175903F}" type="slidenum">
              <a:rPr lang="en-US" smtClean="0"/>
              <a:t>9</a:t>
            </a:fld>
            <a:endParaRPr lang="en-US"/>
          </a:p>
        </p:txBody>
      </p:sp>
    </p:spTree>
    <p:extLst>
      <p:ext uri="{BB962C8B-B14F-4D97-AF65-F5344CB8AC3E}">
        <p14:creationId xmlns:p14="http://schemas.microsoft.com/office/powerpoint/2010/main" val="308925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Define </a:t>
            </a:r>
            <a:r>
              <a:rPr lang="en-US" dirty="0" smtClean="0"/>
              <a:t>ORM here, Object</a:t>
            </a:r>
            <a:r>
              <a:rPr lang="en-US" baseline="0" dirty="0" smtClean="0"/>
              <a:t> Relation Mapping, practically you use java objects to shadow the DB </a:t>
            </a:r>
            <a:r>
              <a:rPr lang="en-US" baseline="0" dirty="0" smtClean="0"/>
              <a:t>tables</a:t>
            </a:r>
          </a:p>
          <a:p>
            <a:pPr marL="171450" indent="-171450">
              <a:buFontTx/>
              <a:buChar char="-"/>
            </a:pPr>
            <a:r>
              <a:rPr lang="en-US" baseline="0" dirty="0" smtClean="0"/>
              <a:t>Columns (JDBC API, etc.)</a:t>
            </a:r>
          </a:p>
        </p:txBody>
      </p:sp>
      <p:sp>
        <p:nvSpPr>
          <p:cNvPr id="4" name="Slide Number Placeholder 3"/>
          <p:cNvSpPr>
            <a:spLocks noGrp="1"/>
          </p:cNvSpPr>
          <p:nvPr>
            <p:ph type="sldNum" sz="quarter" idx="10"/>
          </p:nvPr>
        </p:nvSpPr>
        <p:spPr/>
        <p:txBody>
          <a:bodyPr/>
          <a:lstStyle/>
          <a:p>
            <a:fld id="{13B4C0CB-593A-4F56-9625-0AA4C175903F}" type="slidenum">
              <a:rPr lang="en-US" smtClean="0"/>
              <a:t>10</a:t>
            </a:fld>
            <a:endParaRPr lang="en-US"/>
          </a:p>
        </p:txBody>
      </p:sp>
    </p:spTree>
    <p:extLst>
      <p:ext uri="{BB962C8B-B14F-4D97-AF65-F5344CB8AC3E}">
        <p14:creationId xmlns:p14="http://schemas.microsoft.com/office/powerpoint/2010/main" val="60728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resenter">
    <p:spTree>
      <p:nvGrpSpPr>
        <p:cNvPr id="1" name=""/>
        <p:cNvGrpSpPr/>
        <p:nvPr/>
      </p:nvGrpSpPr>
      <p:grpSpPr>
        <a:xfrm>
          <a:off x="0" y="0"/>
          <a:ext cx="0" cy="0"/>
          <a:chOff x="0" y="0"/>
          <a:chExt cx="0" cy="0"/>
        </a:xfrm>
      </p:grpSpPr>
      <p:pic>
        <p:nvPicPr>
          <p:cNvPr id="5" name="Picture 4" descr="orang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20"/>
          <p:cNvSpPr>
            <a:spLocks noGrp="1"/>
          </p:cNvSpPr>
          <p:nvPr>
            <p:ph type="body" sz="quarter" idx="17" hasCustomPrompt="1"/>
          </p:nvPr>
        </p:nvSpPr>
        <p:spPr>
          <a:xfrm>
            <a:off x="2820480" y="4649414"/>
            <a:ext cx="3429848" cy="319847"/>
          </a:xfrm>
          <a:prstGeom prst="rect">
            <a:avLst/>
          </a:prstGeom>
        </p:spPr>
        <p:txBody>
          <a:bodyPr vert="horz"/>
          <a:lstStyle>
            <a:lvl1pPr marL="0" indent="0" algn="ctr">
              <a:buNone/>
              <a:defRPr sz="1800" b="0" i="0">
                <a:solidFill>
                  <a:srgbClr val="000000"/>
                </a:solidFill>
                <a:latin typeface="Myriad Pro"/>
                <a:cs typeface="Myriad Pro"/>
              </a:defRPr>
            </a:lvl1pPr>
            <a:lvl2pPr marL="457200" indent="0">
              <a:buNone/>
              <a:defRPr sz="2000" b="0" i="0">
                <a:solidFill>
                  <a:srgbClr val="FFFFFF"/>
                </a:solidFill>
                <a:latin typeface="Myriad Pro"/>
                <a:cs typeface="Myriad Pro"/>
              </a:defRPr>
            </a:lvl2pPr>
            <a:lvl3pPr marL="914400" indent="0">
              <a:buNone/>
              <a:defRPr sz="2000" b="0" i="0">
                <a:solidFill>
                  <a:srgbClr val="FFFFFF"/>
                </a:solidFill>
                <a:latin typeface="Myriad Pro"/>
                <a:cs typeface="Myriad Pro"/>
              </a:defRPr>
            </a:lvl3pPr>
            <a:lvl4pPr marL="1371600" indent="0">
              <a:buNone/>
              <a:defRPr sz="2000" b="0" i="0">
                <a:solidFill>
                  <a:srgbClr val="FFFFFF"/>
                </a:solidFill>
                <a:latin typeface="Myriad Pro"/>
                <a:cs typeface="Myriad Pro"/>
              </a:defRPr>
            </a:lvl4pPr>
            <a:lvl5pPr marL="1828800" indent="0">
              <a:buNone/>
              <a:defRPr sz="2000" b="0" i="0">
                <a:solidFill>
                  <a:srgbClr val="FFFFFF"/>
                </a:solidFill>
                <a:latin typeface="Myriad Pro"/>
                <a:cs typeface="Myriad Pro"/>
              </a:defRPr>
            </a:lvl5pPr>
          </a:lstStyle>
          <a:p>
            <a:pPr lvl="0"/>
            <a:r>
              <a:rPr lang="en-US" dirty="0" smtClean="0"/>
              <a:t>Presenter’s Name</a:t>
            </a:r>
          </a:p>
        </p:txBody>
      </p:sp>
      <p:sp>
        <p:nvSpPr>
          <p:cNvPr id="11" name="Text Placeholder 20"/>
          <p:cNvSpPr>
            <a:spLocks noGrp="1"/>
          </p:cNvSpPr>
          <p:nvPr>
            <p:ph type="body" sz="quarter" idx="18" hasCustomPrompt="1"/>
          </p:nvPr>
        </p:nvSpPr>
        <p:spPr>
          <a:xfrm>
            <a:off x="2820480" y="4982419"/>
            <a:ext cx="3429848" cy="423333"/>
          </a:xfrm>
          <a:prstGeom prst="rect">
            <a:avLst/>
          </a:prstGeom>
        </p:spPr>
        <p:txBody>
          <a:bodyPr vert="horz"/>
          <a:lstStyle>
            <a:lvl1pPr marL="0" indent="0" algn="ctr">
              <a:buNone/>
              <a:defRPr sz="1200" b="0" i="0">
                <a:solidFill>
                  <a:srgbClr val="000000"/>
                </a:solidFill>
                <a:latin typeface="Myriad Pro"/>
                <a:cs typeface="Myriad Pro"/>
              </a:defRPr>
            </a:lvl1pPr>
            <a:lvl2pPr marL="457200" indent="0">
              <a:buNone/>
              <a:defRPr sz="2000" b="0" i="0">
                <a:solidFill>
                  <a:srgbClr val="FFFFFF"/>
                </a:solidFill>
                <a:latin typeface="Myriad Pro"/>
                <a:cs typeface="Myriad Pro"/>
              </a:defRPr>
            </a:lvl2pPr>
            <a:lvl3pPr marL="914400" indent="0">
              <a:buNone/>
              <a:defRPr sz="2000" b="0" i="0">
                <a:solidFill>
                  <a:srgbClr val="FFFFFF"/>
                </a:solidFill>
                <a:latin typeface="Myriad Pro"/>
                <a:cs typeface="Myriad Pro"/>
              </a:defRPr>
            </a:lvl3pPr>
            <a:lvl4pPr marL="1371600" indent="0">
              <a:buNone/>
              <a:defRPr sz="2000" b="0" i="0">
                <a:solidFill>
                  <a:srgbClr val="FFFFFF"/>
                </a:solidFill>
                <a:latin typeface="Myriad Pro"/>
                <a:cs typeface="Myriad Pro"/>
              </a:defRPr>
            </a:lvl4pPr>
            <a:lvl5pPr marL="1828800" indent="0">
              <a:buNone/>
              <a:defRPr sz="2000" b="0" i="0">
                <a:solidFill>
                  <a:srgbClr val="FFFFFF"/>
                </a:solidFill>
                <a:latin typeface="Myriad Pro"/>
                <a:cs typeface="Myriad Pro"/>
              </a:defRPr>
            </a:lvl5pPr>
          </a:lstStyle>
          <a:p>
            <a:pPr lvl="0"/>
            <a:r>
              <a:rPr lang="en-US" sz="1400" dirty="0" smtClean="0"/>
              <a:t>Company / Organization</a:t>
            </a:r>
            <a:endParaRPr lang="en-US" dirty="0"/>
          </a:p>
        </p:txBody>
      </p:sp>
      <p:sp>
        <p:nvSpPr>
          <p:cNvPr id="12" name="Rectangle 11"/>
          <p:cNvSpPr/>
          <p:nvPr userDrawn="1"/>
        </p:nvSpPr>
        <p:spPr>
          <a:xfrm>
            <a:off x="6084923" y="6331931"/>
            <a:ext cx="1484586" cy="184666"/>
          </a:xfrm>
          <a:prstGeom prst="rect">
            <a:avLst/>
          </a:prstGeom>
        </p:spPr>
        <p:txBody>
          <a:bodyPr wrap="square" lIns="0" tIns="0" rIns="0" bIns="0">
            <a:spAutoFit/>
          </a:bodyPr>
          <a:lstStyle/>
          <a:p>
            <a:pPr fontAlgn="auto">
              <a:spcBef>
                <a:spcPts val="0"/>
              </a:spcBef>
              <a:spcAft>
                <a:spcPts val="0"/>
              </a:spcAft>
              <a:defRPr/>
            </a:pPr>
            <a:r>
              <a:rPr lang="en-US" sz="1200" dirty="0" smtClean="0">
                <a:solidFill>
                  <a:srgbClr val="000000"/>
                </a:solidFill>
                <a:latin typeface="Arial" pitchFamily="34" charset="0"/>
                <a:ea typeface="Tahoma" pitchFamily="34" charset="0"/>
                <a:cs typeface="Arial" pitchFamily="34" charset="0"/>
              </a:rPr>
              <a:t>Session ID:</a:t>
            </a:r>
            <a:endParaRPr lang="en-US" sz="1200" dirty="0">
              <a:solidFill>
                <a:srgbClr val="000000"/>
              </a:solidFill>
              <a:latin typeface="Arial" pitchFamily="34" charset="0"/>
              <a:ea typeface="Tahoma" pitchFamily="34" charset="0"/>
              <a:cs typeface="Arial" pitchFamily="34" charset="0"/>
            </a:endParaRPr>
          </a:p>
        </p:txBody>
      </p:sp>
      <p:sp>
        <p:nvSpPr>
          <p:cNvPr id="13" name="Rectangle 12"/>
          <p:cNvSpPr/>
          <p:nvPr userDrawn="1"/>
        </p:nvSpPr>
        <p:spPr>
          <a:xfrm>
            <a:off x="6084923" y="6572226"/>
            <a:ext cx="2367455" cy="184666"/>
          </a:xfrm>
          <a:prstGeom prst="rect">
            <a:avLst/>
          </a:prstGeom>
        </p:spPr>
        <p:txBody>
          <a:bodyPr wrap="square" lIns="0" tIns="0" rIns="0" bIns="0">
            <a:spAutoFit/>
          </a:bodyPr>
          <a:lstStyle/>
          <a:p>
            <a:pPr fontAlgn="auto">
              <a:spcBef>
                <a:spcPts val="0"/>
              </a:spcBef>
              <a:spcAft>
                <a:spcPts val="0"/>
              </a:spcAft>
              <a:defRPr/>
            </a:pPr>
            <a:r>
              <a:rPr lang="en-US" sz="1200" dirty="0" smtClean="0">
                <a:solidFill>
                  <a:srgbClr val="000000"/>
                </a:solidFill>
                <a:latin typeface="Arial" pitchFamily="34" charset="0"/>
                <a:ea typeface="Tahoma" pitchFamily="34" charset="0"/>
                <a:cs typeface="Arial" pitchFamily="34" charset="0"/>
              </a:rPr>
              <a:t>Session Classification:</a:t>
            </a:r>
            <a:endParaRPr lang="en-US" sz="1200" dirty="0">
              <a:solidFill>
                <a:srgbClr val="000000"/>
              </a:solidFill>
              <a:latin typeface="Arial" pitchFamily="34" charset="0"/>
              <a:ea typeface="Tahoma" pitchFamily="34" charset="0"/>
              <a:cs typeface="Arial" pitchFamily="34" charset="0"/>
            </a:endParaRPr>
          </a:p>
        </p:txBody>
      </p:sp>
      <p:sp>
        <p:nvSpPr>
          <p:cNvPr id="14" name="Text Placeholder 23"/>
          <p:cNvSpPr>
            <a:spLocks noGrp="1"/>
          </p:cNvSpPr>
          <p:nvPr>
            <p:ph type="body" sz="quarter" idx="19" hasCustomPrompt="1"/>
          </p:nvPr>
        </p:nvSpPr>
        <p:spPr>
          <a:xfrm>
            <a:off x="6862058" y="6353683"/>
            <a:ext cx="2291283" cy="218543"/>
          </a:xfrm>
          <a:prstGeom prst="rect">
            <a:avLst/>
          </a:prstGeom>
        </p:spPr>
        <p:txBody>
          <a:bodyPr vert="horz"/>
          <a:lstStyle>
            <a:lvl1pPr marL="0" indent="0" algn="l">
              <a:lnSpc>
                <a:spcPct val="50000"/>
              </a:lnSpc>
              <a:buNone/>
              <a:defRPr sz="1400">
                <a:solidFill>
                  <a:srgbClr val="000000"/>
                </a:solidFill>
                <a:latin typeface="Myriad Pro"/>
                <a:cs typeface="Myriad Pro"/>
              </a:defRPr>
            </a:lvl1pPr>
          </a:lstStyle>
          <a:p>
            <a:pPr lvl="0"/>
            <a:r>
              <a:rPr lang="en-US" dirty="0" smtClean="0"/>
              <a:t>xxx-</a:t>
            </a:r>
            <a:r>
              <a:rPr lang="en-US" dirty="0" err="1" smtClean="0"/>
              <a:t>xxxx</a:t>
            </a:r>
            <a:endParaRPr lang="en-US" dirty="0" smtClean="0"/>
          </a:p>
        </p:txBody>
      </p:sp>
      <p:sp>
        <p:nvSpPr>
          <p:cNvPr id="15" name="Text Placeholder 27"/>
          <p:cNvSpPr>
            <a:spLocks noGrp="1"/>
          </p:cNvSpPr>
          <p:nvPr>
            <p:ph type="body" sz="quarter" idx="20" hasCustomPrompt="1"/>
          </p:nvPr>
        </p:nvSpPr>
        <p:spPr>
          <a:xfrm>
            <a:off x="7605712" y="6590051"/>
            <a:ext cx="1547629" cy="166842"/>
          </a:xfrm>
          <a:prstGeom prst="rect">
            <a:avLst/>
          </a:prstGeom>
        </p:spPr>
        <p:txBody>
          <a:bodyPr vert="horz"/>
          <a:lstStyle>
            <a:lvl1pPr marL="0" indent="0">
              <a:lnSpc>
                <a:spcPct val="50000"/>
              </a:lnSpc>
              <a:buNone/>
              <a:defRPr sz="1400">
                <a:solidFill>
                  <a:srgbClr val="000000"/>
                </a:solidFill>
                <a:latin typeface="Myriad Pro"/>
                <a:cs typeface="Myriad Pro"/>
              </a:defRPr>
            </a:lvl1pPr>
          </a:lstStyle>
          <a:p>
            <a:pPr lvl="0"/>
            <a:r>
              <a:rPr lang="en-US" dirty="0" err="1" smtClean="0"/>
              <a:t>xxxxxxxxxxxx</a:t>
            </a:r>
            <a:endParaRPr lang="en-US" dirty="0" smtClean="0"/>
          </a:p>
        </p:txBody>
      </p:sp>
      <p:pic>
        <p:nvPicPr>
          <p:cNvPr id="16" name="Picture 15" descr="rsa-conf-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3" y="6485056"/>
            <a:ext cx="3570742" cy="268998"/>
          </a:xfrm>
          <a:prstGeom prst="rect">
            <a:avLst/>
          </a:prstGeom>
        </p:spPr>
      </p:pic>
      <p:pic>
        <p:nvPicPr>
          <p:cNvPr id="7" name="Picture 6" descr="thumb-tit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218" y="151016"/>
            <a:ext cx="7397222" cy="1859228"/>
          </a:xfrm>
          <a:prstGeom prst="rect">
            <a:avLst/>
          </a:prstGeom>
        </p:spPr>
      </p:pic>
      <p:sp>
        <p:nvSpPr>
          <p:cNvPr id="18" name="Title 1"/>
          <p:cNvSpPr>
            <a:spLocks noGrp="1"/>
          </p:cNvSpPr>
          <p:nvPr>
            <p:ph type="title" hasCustomPrompt="1"/>
          </p:nvPr>
        </p:nvSpPr>
        <p:spPr>
          <a:xfrm>
            <a:off x="228445" y="2068664"/>
            <a:ext cx="8620096" cy="2090586"/>
          </a:xfrm>
          <a:prstGeom prst="rect">
            <a:avLst/>
          </a:prstGeom>
        </p:spPr>
        <p:txBody>
          <a:bodyPr vert="horz" anchor="ctr"/>
          <a:lstStyle>
            <a:lvl1pPr algn="ctr">
              <a:lnSpc>
                <a:spcPct val="80000"/>
              </a:lnSpc>
              <a:defRPr sz="3200" b="0" i="0" baseline="0">
                <a:solidFill>
                  <a:srgbClr val="000000"/>
                </a:solidFill>
                <a:latin typeface="Myriad Pro Cond"/>
                <a:cs typeface="Myriad Pro Cond"/>
              </a:defRPr>
            </a:lvl1pPr>
          </a:lstStyle>
          <a:p>
            <a:r>
              <a:rPr lang="en-US" dirty="0" smtClean="0"/>
              <a:t>INSERT YOUR SESSION TITLE HERE,</a:t>
            </a:r>
            <a:br>
              <a:rPr lang="en-US" dirty="0" smtClean="0"/>
            </a:br>
            <a:r>
              <a:rPr lang="en-US" dirty="0" smtClean="0"/>
              <a:t>MYRIAD PRO COND 32, </a:t>
            </a:r>
            <a:br>
              <a:rPr lang="en-US" dirty="0" smtClean="0"/>
            </a:br>
            <a:r>
              <a:rPr lang="en-US" dirty="0" smtClean="0"/>
              <a:t>CAPITALIZE EACH LETTER, CAN BE UP TO </a:t>
            </a:r>
            <a:br>
              <a:rPr lang="en-US" dirty="0" smtClean="0"/>
            </a:br>
            <a:r>
              <a:rPr lang="en-US" dirty="0" smtClean="0"/>
              <a:t>FIVE</a:t>
            </a:r>
            <a:br>
              <a:rPr lang="en-US" dirty="0" smtClean="0"/>
            </a:br>
            <a:r>
              <a:rPr lang="en-US" dirty="0" smtClean="0"/>
              <a:t>LINES</a:t>
            </a:r>
            <a:endParaRPr lang="en-US" dirty="0"/>
          </a:p>
        </p:txBody>
      </p:sp>
      <p:sp>
        <p:nvSpPr>
          <p:cNvPr id="20" name="Text Placeholder 20"/>
          <p:cNvSpPr>
            <a:spLocks noGrp="1"/>
          </p:cNvSpPr>
          <p:nvPr>
            <p:ph type="body" sz="quarter" idx="21" hasCustomPrompt="1"/>
          </p:nvPr>
        </p:nvSpPr>
        <p:spPr>
          <a:xfrm>
            <a:off x="2820480" y="5405752"/>
            <a:ext cx="3429848" cy="319847"/>
          </a:xfrm>
          <a:prstGeom prst="rect">
            <a:avLst/>
          </a:prstGeom>
        </p:spPr>
        <p:txBody>
          <a:bodyPr vert="horz"/>
          <a:lstStyle>
            <a:lvl1pPr marL="0" indent="0" algn="ctr">
              <a:buNone/>
              <a:defRPr sz="1800" b="0" i="0">
                <a:solidFill>
                  <a:srgbClr val="000000"/>
                </a:solidFill>
                <a:latin typeface="Myriad Pro"/>
                <a:cs typeface="Myriad Pro"/>
              </a:defRPr>
            </a:lvl1pPr>
            <a:lvl2pPr marL="457200" indent="0">
              <a:buNone/>
              <a:defRPr sz="2000" b="0" i="0">
                <a:solidFill>
                  <a:srgbClr val="FFFFFF"/>
                </a:solidFill>
                <a:latin typeface="Myriad Pro"/>
                <a:cs typeface="Myriad Pro"/>
              </a:defRPr>
            </a:lvl2pPr>
            <a:lvl3pPr marL="914400" indent="0">
              <a:buNone/>
              <a:defRPr sz="2000" b="0" i="0">
                <a:solidFill>
                  <a:srgbClr val="FFFFFF"/>
                </a:solidFill>
                <a:latin typeface="Myriad Pro"/>
                <a:cs typeface="Myriad Pro"/>
              </a:defRPr>
            </a:lvl3pPr>
            <a:lvl4pPr marL="1371600" indent="0">
              <a:buNone/>
              <a:defRPr sz="2000" b="0" i="0">
                <a:solidFill>
                  <a:srgbClr val="FFFFFF"/>
                </a:solidFill>
                <a:latin typeface="Myriad Pro"/>
                <a:cs typeface="Myriad Pro"/>
              </a:defRPr>
            </a:lvl4pPr>
            <a:lvl5pPr marL="1828800" indent="0">
              <a:buNone/>
              <a:defRPr sz="2000" b="0" i="0">
                <a:solidFill>
                  <a:srgbClr val="FFFFFF"/>
                </a:solidFill>
                <a:latin typeface="Myriad Pro"/>
                <a:cs typeface="Myriad Pro"/>
              </a:defRPr>
            </a:lvl5pPr>
          </a:lstStyle>
          <a:p>
            <a:pPr lvl="0"/>
            <a:r>
              <a:rPr lang="en-US" dirty="0" smtClean="0"/>
              <a:t>Co-Presenter’s Name</a:t>
            </a:r>
          </a:p>
        </p:txBody>
      </p:sp>
      <p:sp>
        <p:nvSpPr>
          <p:cNvPr id="21" name="Text Placeholder 20"/>
          <p:cNvSpPr>
            <a:spLocks noGrp="1"/>
          </p:cNvSpPr>
          <p:nvPr>
            <p:ph type="body" sz="quarter" idx="22" hasCustomPrompt="1"/>
          </p:nvPr>
        </p:nvSpPr>
        <p:spPr>
          <a:xfrm>
            <a:off x="2820480" y="5738757"/>
            <a:ext cx="3429848" cy="423333"/>
          </a:xfrm>
          <a:prstGeom prst="rect">
            <a:avLst/>
          </a:prstGeom>
        </p:spPr>
        <p:txBody>
          <a:bodyPr vert="horz"/>
          <a:lstStyle>
            <a:lvl1pPr marL="0" indent="0" algn="ctr">
              <a:buNone/>
              <a:defRPr sz="1200" b="0" i="0">
                <a:solidFill>
                  <a:srgbClr val="000000"/>
                </a:solidFill>
                <a:latin typeface="Myriad Pro"/>
                <a:cs typeface="Myriad Pro"/>
              </a:defRPr>
            </a:lvl1pPr>
            <a:lvl2pPr marL="457200" indent="0">
              <a:buNone/>
              <a:defRPr sz="2000" b="0" i="0">
                <a:solidFill>
                  <a:srgbClr val="FFFFFF"/>
                </a:solidFill>
                <a:latin typeface="Myriad Pro"/>
                <a:cs typeface="Myriad Pro"/>
              </a:defRPr>
            </a:lvl2pPr>
            <a:lvl3pPr marL="914400" indent="0">
              <a:buNone/>
              <a:defRPr sz="2000" b="0" i="0">
                <a:solidFill>
                  <a:srgbClr val="FFFFFF"/>
                </a:solidFill>
                <a:latin typeface="Myriad Pro"/>
                <a:cs typeface="Myriad Pro"/>
              </a:defRPr>
            </a:lvl3pPr>
            <a:lvl4pPr marL="1371600" indent="0">
              <a:buNone/>
              <a:defRPr sz="2000" b="0" i="0">
                <a:solidFill>
                  <a:srgbClr val="FFFFFF"/>
                </a:solidFill>
                <a:latin typeface="Myriad Pro"/>
                <a:cs typeface="Myriad Pro"/>
              </a:defRPr>
            </a:lvl4pPr>
            <a:lvl5pPr marL="1828800" indent="0">
              <a:buNone/>
              <a:defRPr sz="2000" b="0" i="0">
                <a:solidFill>
                  <a:srgbClr val="FFFFFF"/>
                </a:solidFill>
                <a:latin typeface="Myriad Pro"/>
                <a:cs typeface="Myriad Pro"/>
              </a:defRPr>
            </a:lvl5pPr>
          </a:lstStyle>
          <a:p>
            <a:pPr lvl="0"/>
            <a:r>
              <a:rPr lang="en-US" sz="1400" dirty="0" smtClean="0"/>
              <a:t>Co-Presenter’s Company / Organization</a:t>
            </a:r>
            <a:endParaRPr lang="en-US" dirty="0"/>
          </a:p>
        </p:txBody>
      </p:sp>
    </p:spTree>
    <p:extLst>
      <p:ext uri="{BB962C8B-B14F-4D97-AF65-F5344CB8AC3E}">
        <p14:creationId xmlns:p14="http://schemas.microsoft.com/office/powerpoint/2010/main" val="128540848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_1 Presenter">
    <p:spTree>
      <p:nvGrpSpPr>
        <p:cNvPr id="1" name=""/>
        <p:cNvGrpSpPr/>
        <p:nvPr/>
      </p:nvGrpSpPr>
      <p:grpSpPr>
        <a:xfrm>
          <a:off x="0" y="0"/>
          <a:ext cx="0" cy="0"/>
          <a:chOff x="0" y="0"/>
          <a:chExt cx="0" cy="0"/>
        </a:xfrm>
      </p:grpSpPr>
      <p:pic>
        <p:nvPicPr>
          <p:cNvPr id="2" name="Picture 1" descr="orang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7" name="Picture 26" descr="rsa-conf-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3" y="6485056"/>
            <a:ext cx="3570742" cy="268998"/>
          </a:xfrm>
          <a:prstGeom prst="rect">
            <a:avLst/>
          </a:prstGeom>
        </p:spPr>
      </p:pic>
      <p:sp>
        <p:nvSpPr>
          <p:cNvPr id="22" name="Text Placeholder 20"/>
          <p:cNvSpPr>
            <a:spLocks noGrp="1"/>
          </p:cNvSpPr>
          <p:nvPr>
            <p:ph type="body" sz="quarter" idx="31" hasCustomPrompt="1"/>
          </p:nvPr>
        </p:nvSpPr>
        <p:spPr>
          <a:xfrm>
            <a:off x="2649006" y="4110007"/>
            <a:ext cx="2715666" cy="319847"/>
          </a:xfrm>
          <a:prstGeom prst="rect">
            <a:avLst/>
          </a:prstGeom>
        </p:spPr>
        <p:txBody>
          <a:bodyPr vert="horz"/>
          <a:lstStyle>
            <a:lvl1pPr marL="0" indent="0" algn="l">
              <a:buNone/>
              <a:defRPr sz="1600" b="1" i="0">
                <a:solidFill>
                  <a:srgbClr val="000000"/>
                </a:solidFill>
                <a:latin typeface="Myriad Pro"/>
                <a:cs typeface="Myriad Pro"/>
              </a:defRPr>
            </a:lvl1pPr>
            <a:lvl2pPr marL="457200" indent="0">
              <a:buNone/>
              <a:defRPr sz="2000" b="0" i="0">
                <a:solidFill>
                  <a:srgbClr val="FFFFFF"/>
                </a:solidFill>
                <a:latin typeface="Myriad Pro"/>
                <a:cs typeface="Myriad Pro"/>
              </a:defRPr>
            </a:lvl2pPr>
            <a:lvl3pPr marL="914400" indent="0">
              <a:buNone/>
              <a:defRPr sz="2000" b="0" i="0">
                <a:solidFill>
                  <a:srgbClr val="FFFFFF"/>
                </a:solidFill>
                <a:latin typeface="Myriad Pro"/>
                <a:cs typeface="Myriad Pro"/>
              </a:defRPr>
            </a:lvl3pPr>
            <a:lvl4pPr marL="1371600" indent="0">
              <a:buNone/>
              <a:defRPr sz="2000" b="0" i="0">
                <a:solidFill>
                  <a:srgbClr val="FFFFFF"/>
                </a:solidFill>
                <a:latin typeface="Myriad Pro"/>
                <a:cs typeface="Myriad Pro"/>
              </a:defRPr>
            </a:lvl4pPr>
            <a:lvl5pPr marL="1828800" indent="0">
              <a:buNone/>
              <a:defRPr sz="2000" b="0" i="0">
                <a:solidFill>
                  <a:srgbClr val="FFFFFF"/>
                </a:solidFill>
                <a:latin typeface="Myriad Pro"/>
                <a:cs typeface="Myriad Pro"/>
              </a:defRPr>
            </a:lvl5pPr>
          </a:lstStyle>
          <a:p>
            <a:pPr lvl="0"/>
            <a:r>
              <a:rPr lang="en-US" dirty="0" smtClean="0"/>
              <a:t>Panelists:</a:t>
            </a:r>
          </a:p>
        </p:txBody>
      </p:sp>
      <p:sp>
        <p:nvSpPr>
          <p:cNvPr id="24" name="Text Placeholder 20"/>
          <p:cNvSpPr>
            <a:spLocks noGrp="1"/>
          </p:cNvSpPr>
          <p:nvPr>
            <p:ph type="body" sz="quarter" idx="32" hasCustomPrompt="1"/>
          </p:nvPr>
        </p:nvSpPr>
        <p:spPr>
          <a:xfrm>
            <a:off x="228445" y="4110007"/>
            <a:ext cx="2087974" cy="319847"/>
          </a:xfrm>
          <a:prstGeom prst="rect">
            <a:avLst/>
          </a:prstGeom>
        </p:spPr>
        <p:txBody>
          <a:bodyPr vert="horz"/>
          <a:lstStyle>
            <a:lvl1pPr marL="0" indent="0" algn="l">
              <a:buNone/>
              <a:defRPr sz="1600" b="1" i="0">
                <a:solidFill>
                  <a:srgbClr val="000000"/>
                </a:solidFill>
                <a:latin typeface="Myriad Pro"/>
                <a:cs typeface="Myriad Pro"/>
              </a:defRPr>
            </a:lvl1pPr>
            <a:lvl2pPr marL="457200" indent="0">
              <a:buNone/>
              <a:defRPr sz="2000" b="0" i="0">
                <a:solidFill>
                  <a:srgbClr val="FFFFFF"/>
                </a:solidFill>
                <a:latin typeface="Myriad Pro"/>
                <a:cs typeface="Myriad Pro"/>
              </a:defRPr>
            </a:lvl2pPr>
            <a:lvl3pPr marL="914400" indent="0">
              <a:buNone/>
              <a:defRPr sz="2000" b="0" i="0">
                <a:solidFill>
                  <a:srgbClr val="FFFFFF"/>
                </a:solidFill>
                <a:latin typeface="Myriad Pro"/>
                <a:cs typeface="Myriad Pro"/>
              </a:defRPr>
            </a:lvl3pPr>
            <a:lvl4pPr marL="1371600" indent="0">
              <a:buNone/>
              <a:defRPr sz="2000" b="0" i="0">
                <a:solidFill>
                  <a:srgbClr val="FFFFFF"/>
                </a:solidFill>
                <a:latin typeface="Myriad Pro"/>
                <a:cs typeface="Myriad Pro"/>
              </a:defRPr>
            </a:lvl4pPr>
            <a:lvl5pPr marL="1828800" indent="0">
              <a:buNone/>
              <a:defRPr sz="2000" b="0" i="0">
                <a:solidFill>
                  <a:srgbClr val="FFFFFF"/>
                </a:solidFill>
                <a:latin typeface="Myriad Pro"/>
                <a:cs typeface="Myriad Pro"/>
              </a:defRPr>
            </a:lvl5pPr>
          </a:lstStyle>
          <a:p>
            <a:pPr lvl="0"/>
            <a:r>
              <a:rPr lang="en-US" dirty="0" smtClean="0"/>
              <a:t>Moderator:</a:t>
            </a:r>
          </a:p>
        </p:txBody>
      </p:sp>
      <p:sp>
        <p:nvSpPr>
          <p:cNvPr id="29" name="Rectangle 28"/>
          <p:cNvSpPr/>
          <p:nvPr userDrawn="1"/>
        </p:nvSpPr>
        <p:spPr>
          <a:xfrm>
            <a:off x="6084923" y="6331931"/>
            <a:ext cx="1484586" cy="184666"/>
          </a:xfrm>
          <a:prstGeom prst="rect">
            <a:avLst/>
          </a:prstGeom>
        </p:spPr>
        <p:txBody>
          <a:bodyPr wrap="square" lIns="0" tIns="0" rIns="0" bIns="0">
            <a:spAutoFit/>
          </a:bodyPr>
          <a:lstStyle/>
          <a:p>
            <a:pPr fontAlgn="auto">
              <a:spcBef>
                <a:spcPts val="0"/>
              </a:spcBef>
              <a:spcAft>
                <a:spcPts val="0"/>
              </a:spcAft>
              <a:defRPr/>
            </a:pPr>
            <a:r>
              <a:rPr lang="en-US" sz="1200" dirty="0" smtClean="0">
                <a:solidFill>
                  <a:srgbClr val="000000"/>
                </a:solidFill>
                <a:latin typeface="Arial" pitchFamily="34" charset="0"/>
                <a:ea typeface="Tahoma" pitchFamily="34" charset="0"/>
                <a:cs typeface="Arial" pitchFamily="34" charset="0"/>
              </a:rPr>
              <a:t>Session ID:</a:t>
            </a:r>
            <a:endParaRPr lang="en-US" sz="1200" dirty="0">
              <a:solidFill>
                <a:srgbClr val="000000"/>
              </a:solidFill>
              <a:latin typeface="Arial" pitchFamily="34" charset="0"/>
              <a:ea typeface="Tahoma" pitchFamily="34" charset="0"/>
              <a:cs typeface="Arial" pitchFamily="34" charset="0"/>
            </a:endParaRPr>
          </a:p>
        </p:txBody>
      </p:sp>
      <p:sp>
        <p:nvSpPr>
          <p:cNvPr id="30" name="Rectangle 29"/>
          <p:cNvSpPr/>
          <p:nvPr userDrawn="1"/>
        </p:nvSpPr>
        <p:spPr>
          <a:xfrm>
            <a:off x="6084923" y="6572226"/>
            <a:ext cx="2367455" cy="184666"/>
          </a:xfrm>
          <a:prstGeom prst="rect">
            <a:avLst/>
          </a:prstGeom>
        </p:spPr>
        <p:txBody>
          <a:bodyPr wrap="square" lIns="0" tIns="0" rIns="0" bIns="0">
            <a:spAutoFit/>
          </a:bodyPr>
          <a:lstStyle/>
          <a:p>
            <a:pPr fontAlgn="auto">
              <a:spcBef>
                <a:spcPts val="0"/>
              </a:spcBef>
              <a:spcAft>
                <a:spcPts val="0"/>
              </a:spcAft>
              <a:defRPr/>
            </a:pPr>
            <a:r>
              <a:rPr lang="en-US" sz="1200" dirty="0" smtClean="0">
                <a:solidFill>
                  <a:srgbClr val="000000"/>
                </a:solidFill>
                <a:latin typeface="Arial" pitchFamily="34" charset="0"/>
                <a:ea typeface="Tahoma" pitchFamily="34" charset="0"/>
                <a:cs typeface="Arial" pitchFamily="34" charset="0"/>
              </a:rPr>
              <a:t>Session Classification:</a:t>
            </a:r>
            <a:endParaRPr lang="en-US" sz="1200" dirty="0">
              <a:solidFill>
                <a:srgbClr val="000000"/>
              </a:solidFill>
              <a:latin typeface="Arial" pitchFamily="34" charset="0"/>
              <a:ea typeface="Tahoma" pitchFamily="34" charset="0"/>
              <a:cs typeface="Arial" pitchFamily="34" charset="0"/>
            </a:endParaRPr>
          </a:p>
        </p:txBody>
      </p:sp>
      <p:sp>
        <p:nvSpPr>
          <p:cNvPr id="31" name="Text Placeholder 23"/>
          <p:cNvSpPr>
            <a:spLocks noGrp="1"/>
          </p:cNvSpPr>
          <p:nvPr>
            <p:ph type="body" sz="quarter" idx="19" hasCustomPrompt="1"/>
          </p:nvPr>
        </p:nvSpPr>
        <p:spPr>
          <a:xfrm>
            <a:off x="6862058" y="6353683"/>
            <a:ext cx="2291283" cy="218543"/>
          </a:xfrm>
          <a:prstGeom prst="rect">
            <a:avLst/>
          </a:prstGeom>
        </p:spPr>
        <p:txBody>
          <a:bodyPr vert="horz"/>
          <a:lstStyle>
            <a:lvl1pPr marL="0" indent="0" algn="l">
              <a:lnSpc>
                <a:spcPct val="50000"/>
              </a:lnSpc>
              <a:buNone/>
              <a:defRPr sz="1400">
                <a:solidFill>
                  <a:srgbClr val="000000"/>
                </a:solidFill>
                <a:latin typeface="Myriad Pro"/>
                <a:cs typeface="Myriad Pro"/>
              </a:defRPr>
            </a:lvl1pPr>
          </a:lstStyle>
          <a:p>
            <a:pPr lvl="0"/>
            <a:r>
              <a:rPr lang="en-US" dirty="0" smtClean="0"/>
              <a:t>xxx-</a:t>
            </a:r>
            <a:r>
              <a:rPr lang="en-US" dirty="0" err="1" smtClean="0"/>
              <a:t>xxxx</a:t>
            </a:r>
            <a:endParaRPr lang="en-US" dirty="0" smtClean="0"/>
          </a:p>
        </p:txBody>
      </p:sp>
      <p:sp>
        <p:nvSpPr>
          <p:cNvPr id="32" name="Text Placeholder 27"/>
          <p:cNvSpPr>
            <a:spLocks noGrp="1"/>
          </p:cNvSpPr>
          <p:nvPr>
            <p:ph type="body" sz="quarter" idx="20" hasCustomPrompt="1"/>
          </p:nvPr>
        </p:nvSpPr>
        <p:spPr>
          <a:xfrm>
            <a:off x="7605712" y="6590051"/>
            <a:ext cx="1547629" cy="166842"/>
          </a:xfrm>
          <a:prstGeom prst="rect">
            <a:avLst/>
          </a:prstGeom>
        </p:spPr>
        <p:txBody>
          <a:bodyPr vert="horz"/>
          <a:lstStyle>
            <a:lvl1pPr marL="0" indent="0">
              <a:lnSpc>
                <a:spcPct val="50000"/>
              </a:lnSpc>
              <a:buNone/>
              <a:defRPr sz="1400">
                <a:solidFill>
                  <a:srgbClr val="000000"/>
                </a:solidFill>
                <a:latin typeface="Myriad Pro"/>
                <a:cs typeface="Myriad Pro"/>
              </a:defRPr>
            </a:lvl1pPr>
          </a:lstStyle>
          <a:p>
            <a:pPr lvl="0"/>
            <a:r>
              <a:rPr lang="en-US" dirty="0" err="1" smtClean="0"/>
              <a:t>xxxxxxxxxxxx</a:t>
            </a:r>
            <a:endParaRPr lang="en-US" dirty="0" smtClean="0"/>
          </a:p>
        </p:txBody>
      </p:sp>
      <p:pic>
        <p:nvPicPr>
          <p:cNvPr id="45" name="Picture 44" descr="thumb-tit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218" y="151016"/>
            <a:ext cx="7397222" cy="1859228"/>
          </a:xfrm>
          <a:prstGeom prst="rect">
            <a:avLst/>
          </a:prstGeom>
        </p:spPr>
      </p:pic>
      <p:sp>
        <p:nvSpPr>
          <p:cNvPr id="56" name="Text Placeholder 151"/>
          <p:cNvSpPr>
            <a:spLocks noGrp="1"/>
          </p:cNvSpPr>
          <p:nvPr>
            <p:ph type="body" sz="quarter" idx="49" hasCustomPrompt="1"/>
          </p:nvPr>
        </p:nvSpPr>
        <p:spPr>
          <a:xfrm>
            <a:off x="2649006" y="4589832"/>
            <a:ext cx="2883942" cy="329788"/>
          </a:xfrm>
          <a:prstGeom prst="rect">
            <a:avLst/>
          </a:prstGeom>
        </p:spPr>
        <p:txBody>
          <a:bodyPr/>
          <a:lstStyle>
            <a:lvl1pPr marL="0" indent="0">
              <a:buFontTx/>
              <a:buNone/>
              <a:defRPr sz="1600" b="0" i="0">
                <a:latin typeface="Myriad Pro"/>
                <a:cs typeface="Myriad Pro"/>
              </a:defRPr>
            </a:lvl1pPr>
          </a:lstStyle>
          <a:p>
            <a:r>
              <a:rPr lang="en-US" dirty="0" smtClean="0"/>
              <a:t>Panelist’s Name</a:t>
            </a:r>
            <a:endParaRPr lang="en-US" dirty="0"/>
          </a:p>
        </p:txBody>
      </p:sp>
      <p:sp>
        <p:nvSpPr>
          <p:cNvPr id="57" name="Text Placeholder 152"/>
          <p:cNvSpPr>
            <a:spLocks noGrp="1"/>
          </p:cNvSpPr>
          <p:nvPr>
            <p:ph type="body" sz="quarter" idx="50" hasCustomPrompt="1"/>
          </p:nvPr>
        </p:nvSpPr>
        <p:spPr>
          <a:xfrm>
            <a:off x="2649006" y="5439309"/>
            <a:ext cx="2883942" cy="329788"/>
          </a:xfrm>
          <a:prstGeom prst="rect">
            <a:avLst/>
          </a:prstGeom>
        </p:spPr>
        <p:txBody>
          <a:bodyPr/>
          <a:lstStyle>
            <a:lvl1pPr marL="0" indent="0">
              <a:buFontTx/>
              <a:buNone/>
              <a:defRPr sz="1600" b="0" i="0">
                <a:latin typeface="Myriad Pro"/>
                <a:cs typeface="Myriad Pro"/>
              </a:defRPr>
            </a:lvl1pPr>
          </a:lstStyle>
          <a:p>
            <a:r>
              <a:rPr lang="en-US" dirty="0" smtClean="0"/>
              <a:t>Panelist’s Name</a:t>
            </a:r>
            <a:endParaRPr lang="en-US" dirty="0"/>
          </a:p>
        </p:txBody>
      </p:sp>
      <p:sp>
        <p:nvSpPr>
          <p:cNvPr id="58" name="Text Placeholder 154"/>
          <p:cNvSpPr>
            <a:spLocks noGrp="1"/>
          </p:cNvSpPr>
          <p:nvPr>
            <p:ph type="body" sz="quarter" idx="52" hasCustomPrompt="1"/>
          </p:nvPr>
        </p:nvSpPr>
        <p:spPr>
          <a:xfrm>
            <a:off x="5747659" y="4589832"/>
            <a:ext cx="2704719" cy="329788"/>
          </a:xfrm>
          <a:prstGeom prst="rect">
            <a:avLst/>
          </a:prstGeom>
        </p:spPr>
        <p:txBody>
          <a:bodyPr/>
          <a:lstStyle>
            <a:lvl1pPr marL="0" indent="0">
              <a:buFontTx/>
              <a:buNone/>
              <a:defRPr sz="1600" b="0" i="0">
                <a:latin typeface="Myriad Pro"/>
                <a:cs typeface="Myriad Pro"/>
              </a:defRPr>
            </a:lvl1pPr>
          </a:lstStyle>
          <a:p>
            <a:r>
              <a:rPr lang="en-US" dirty="0" smtClean="0"/>
              <a:t>Panelist’s Name</a:t>
            </a:r>
            <a:endParaRPr lang="en-US" dirty="0"/>
          </a:p>
        </p:txBody>
      </p:sp>
      <p:sp>
        <p:nvSpPr>
          <p:cNvPr id="59" name="Text Placeholder 155"/>
          <p:cNvSpPr>
            <a:spLocks noGrp="1"/>
          </p:cNvSpPr>
          <p:nvPr>
            <p:ph type="body" sz="quarter" idx="53" hasCustomPrompt="1"/>
          </p:nvPr>
        </p:nvSpPr>
        <p:spPr>
          <a:xfrm>
            <a:off x="5747659" y="5439309"/>
            <a:ext cx="2704719" cy="329788"/>
          </a:xfrm>
          <a:prstGeom prst="rect">
            <a:avLst/>
          </a:prstGeom>
        </p:spPr>
        <p:txBody>
          <a:bodyPr/>
          <a:lstStyle>
            <a:lvl1pPr marL="0" indent="0">
              <a:buFontTx/>
              <a:buNone/>
              <a:defRPr sz="1600" b="0" i="0">
                <a:latin typeface="Myriad Pro"/>
                <a:cs typeface="Myriad Pro"/>
              </a:defRPr>
            </a:lvl1pPr>
          </a:lstStyle>
          <a:p>
            <a:r>
              <a:rPr lang="en-US" dirty="0" smtClean="0"/>
              <a:t>Panelist’s Name</a:t>
            </a:r>
            <a:endParaRPr lang="en-US" dirty="0"/>
          </a:p>
        </p:txBody>
      </p:sp>
      <p:sp>
        <p:nvSpPr>
          <p:cNvPr id="60" name="Text Placeholder 157"/>
          <p:cNvSpPr>
            <a:spLocks noGrp="1"/>
          </p:cNvSpPr>
          <p:nvPr>
            <p:ph type="body" sz="quarter" idx="55" hasCustomPrompt="1"/>
          </p:nvPr>
        </p:nvSpPr>
        <p:spPr>
          <a:xfrm>
            <a:off x="228445" y="4589832"/>
            <a:ext cx="1885107" cy="329788"/>
          </a:xfrm>
          <a:prstGeom prst="rect">
            <a:avLst/>
          </a:prstGeom>
        </p:spPr>
        <p:txBody>
          <a:bodyPr/>
          <a:lstStyle>
            <a:lvl1pPr marL="0" indent="0">
              <a:buFontTx/>
              <a:buNone/>
              <a:defRPr sz="1600" b="0" i="0">
                <a:latin typeface="Myriad Pro"/>
                <a:cs typeface="Myriad Pro"/>
              </a:defRPr>
            </a:lvl1pPr>
          </a:lstStyle>
          <a:p>
            <a:r>
              <a:rPr lang="en-US" dirty="0" smtClean="0"/>
              <a:t>Moderator’s Name</a:t>
            </a:r>
            <a:endParaRPr lang="en-US" dirty="0"/>
          </a:p>
        </p:txBody>
      </p:sp>
      <p:sp>
        <p:nvSpPr>
          <p:cNvPr id="61" name="Text Placeholder 158"/>
          <p:cNvSpPr>
            <a:spLocks noGrp="1"/>
          </p:cNvSpPr>
          <p:nvPr>
            <p:ph type="body" sz="quarter" idx="56" hasCustomPrompt="1"/>
          </p:nvPr>
        </p:nvSpPr>
        <p:spPr>
          <a:xfrm>
            <a:off x="228445" y="4931949"/>
            <a:ext cx="1884197" cy="330200"/>
          </a:xfrm>
          <a:prstGeom prst="rect">
            <a:avLst/>
          </a:prstGeom>
        </p:spPr>
        <p:txBody>
          <a:bodyPr/>
          <a:lstStyle>
            <a:lvl1pPr marL="0" indent="0">
              <a:buFontTx/>
              <a:buNone/>
              <a:defRPr sz="1200" b="0" i="0">
                <a:latin typeface="Myriad Pro"/>
                <a:cs typeface="Myriad Pro"/>
              </a:defRPr>
            </a:lvl1pPr>
          </a:lstStyle>
          <a:p>
            <a:r>
              <a:rPr lang="en-US" dirty="0" smtClean="0"/>
              <a:t>Company / Organization</a:t>
            </a:r>
            <a:endParaRPr lang="en-US" dirty="0"/>
          </a:p>
        </p:txBody>
      </p:sp>
      <p:sp>
        <p:nvSpPr>
          <p:cNvPr id="62" name="Text Placeholder 159"/>
          <p:cNvSpPr>
            <a:spLocks noGrp="1"/>
          </p:cNvSpPr>
          <p:nvPr>
            <p:ph type="body" sz="quarter" idx="57" hasCustomPrompt="1"/>
          </p:nvPr>
        </p:nvSpPr>
        <p:spPr>
          <a:xfrm>
            <a:off x="2649006" y="4931949"/>
            <a:ext cx="2882550" cy="330200"/>
          </a:xfrm>
          <a:prstGeom prst="rect">
            <a:avLst/>
          </a:prstGeom>
        </p:spPr>
        <p:txBody>
          <a:bodyPr/>
          <a:lstStyle>
            <a:lvl1pPr marL="0" indent="0">
              <a:buFontTx/>
              <a:buNone/>
              <a:defRPr sz="1200" b="0" i="0">
                <a:latin typeface="Myriad Pro"/>
                <a:cs typeface="Myriad Pro"/>
              </a:defRPr>
            </a:lvl1pPr>
          </a:lstStyle>
          <a:p>
            <a:r>
              <a:rPr lang="en-US" dirty="0" smtClean="0"/>
              <a:t>Company / Organization</a:t>
            </a:r>
            <a:endParaRPr lang="en-US" dirty="0"/>
          </a:p>
        </p:txBody>
      </p:sp>
      <p:sp>
        <p:nvSpPr>
          <p:cNvPr id="63" name="Text Placeholder 160"/>
          <p:cNvSpPr>
            <a:spLocks noGrp="1"/>
          </p:cNvSpPr>
          <p:nvPr>
            <p:ph type="body" sz="quarter" idx="58" hasCustomPrompt="1"/>
          </p:nvPr>
        </p:nvSpPr>
        <p:spPr>
          <a:xfrm>
            <a:off x="5746749" y="4931949"/>
            <a:ext cx="2703413" cy="330200"/>
          </a:xfrm>
          <a:prstGeom prst="rect">
            <a:avLst/>
          </a:prstGeom>
        </p:spPr>
        <p:txBody>
          <a:bodyPr/>
          <a:lstStyle>
            <a:lvl1pPr marL="0" indent="0">
              <a:buFontTx/>
              <a:buNone/>
              <a:defRPr sz="1200" b="0" i="0">
                <a:latin typeface="Myriad Pro"/>
                <a:cs typeface="Myriad Pro"/>
              </a:defRPr>
            </a:lvl1pPr>
          </a:lstStyle>
          <a:p>
            <a:r>
              <a:rPr lang="en-US" dirty="0" smtClean="0"/>
              <a:t>Company / Organization</a:t>
            </a:r>
            <a:endParaRPr lang="en-US" dirty="0"/>
          </a:p>
        </p:txBody>
      </p:sp>
      <p:sp>
        <p:nvSpPr>
          <p:cNvPr id="64" name="Text Placeholder 161"/>
          <p:cNvSpPr>
            <a:spLocks noGrp="1"/>
          </p:cNvSpPr>
          <p:nvPr>
            <p:ph type="body" sz="quarter" idx="59" hasCustomPrompt="1"/>
          </p:nvPr>
        </p:nvSpPr>
        <p:spPr>
          <a:xfrm>
            <a:off x="2649006" y="5783973"/>
            <a:ext cx="2882550" cy="330200"/>
          </a:xfrm>
          <a:prstGeom prst="rect">
            <a:avLst/>
          </a:prstGeom>
        </p:spPr>
        <p:txBody>
          <a:bodyPr/>
          <a:lstStyle>
            <a:lvl1pPr marL="0" indent="0">
              <a:buFontTx/>
              <a:buNone/>
              <a:defRPr sz="1200" b="0" i="0">
                <a:latin typeface="Myriad Pro"/>
                <a:cs typeface="Myriad Pro"/>
              </a:defRPr>
            </a:lvl1pPr>
          </a:lstStyle>
          <a:p>
            <a:r>
              <a:rPr lang="en-US" dirty="0" smtClean="0"/>
              <a:t>Company / Organization</a:t>
            </a:r>
            <a:endParaRPr lang="en-US" dirty="0"/>
          </a:p>
        </p:txBody>
      </p:sp>
      <p:sp>
        <p:nvSpPr>
          <p:cNvPr id="65" name="Text Placeholder 162"/>
          <p:cNvSpPr>
            <a:spLocks noGrp="1"/>
          </p:cNvSpPr>
          <p:nvPr>
            <p:ph type="body" sz="quarter" idx="60" hasCustomPrompt="1"/>
          </p:nvPr>
        </p:nvSpPr>
        <p:spPr>
          <a:xfrm>
            <a:off x="5746749" y="5783973"/>
            <a:ext cx="2703413" cy="330200"/>
          </a:xfrm>
          <a:prstGeom prst="rect">
            <a:avLst/>
          </a:prstGeom>
        </p:spPr>
        <p:txBody>
          <a:bodyPr/>
          <a:lstStyle>
            <a:lvl1pPr marL="0" indent="0">
              <a:buFontTx/>
              <a:buNone/>
              <a:defRPr sz="1200" b="0" i="0">
                <a:latin typeface="Myriad Pro"/>
                <a:cs typeface="Myriad Pro"/>
              </a:defRPr>
            </a:lvl1pPr>
          </a:lstStyle>
          <a:p>
            <a:r>
              <a:rPr lang="en-US" dirty="0" smtClean="0"/>
              <a:t>Company / Organization</a:t>
            </a:r>
            <a:endParaRPr lang="en-US" dirty="0"/>
          </a:p>
        </p:txBody>
      </p:sp>
      <p:sp>
        <p:nvSpPr>
          <p:cNvPr id="23" name="Title 1"/>
          <p:cNvSpPr>
            <a:spLocks noGrp="1"/>
          </p:cNvSpPr>
          <p:nvPr>
            <p:ph type="title" hasCustomPrompt="1"/>
          </p:nvPr>
        </p:nvSpPr>
        <p:spPr>
          <a:xfrm>
            <a:off x="228445" y="2068664"/>
            <a:ext cx="8620096" cy="2090586"/>
          </a:xfrm>
          <a:prstGeom prst="rect">
            <a:avLst/>
          </a:prstGeom>
        </p:spPr>
        <p:txBody>
          <a:bodyPr vert="horz" anchor="ctr"/>
          <a:lstStyle>
            <a:lvl1pPr algn="ctr">
              <a:lnSpc>
                <a:spcPct val="80000"/>
              </a:lnSpc>
              <a:defRPr sz="3200" b="0" i="0" baseline="0">
                <a:solidFill>
                  <a:srgbClr val="000000"/>
                </a:solidFill>
                <a:latin typeface="Myriad Pro Cond"/>
                <a:cs typeface="Myriad Pro Cond"/>
              </a:defRPr>
            </a:lvl1pPr>
          </a:lstStyle>
          <a:p>
            <a:r>
              <a:rPr lang="en-US" dirty="0" smtClean="0"/>
              <a:t>INSERT YOUR SESSION TITLE HERE,</a:t>
            </a:r>
            <a:br>
              <a:rPr lang="en-US" dirty="0" smtClean="0"/>
            </a:br>
            <a:r>
              <a:rPr lang="en-US" dirty="0" smtClean="0"/>
              <a:t>MYRIAD PRO COND 32, </a:t>
            </a:r>
            <a:br>
              <a:rPr lang="en-US" dirty="0" smtClean="0"/>
            </a:br>
            <a:r>
              <a:rPr lang="en-US" dirty="0" smtClean="0"/>
              <a:t>CAPITALIZE EACH LETTER, CAN BE UP TO </a:t>
            </a:r>
            <a:br>
              <a:rPr lang="en-US" dirty="0" smtClean="0"/>
            </a:br>
            <a:r>
              <a:rPr lang="en-US" dirty="0" smtClean="0"/>
              <a:t>FIVE</a:t>
            </a:r>
            <a:br>
              <a:rPr lang="en-US" dirty="0" smtClean="0"/>
            </a:br>
            <a:r>
              <a:rPr lang="en-US" dirty="0" smtClean="0"/>
              <a:t>LINES</a:t>
            </a:r>
            <a:endParaRPr lang="en-US" dirty="0"/>
          </a:p>
        </p:txBody>
      </p:sp>
    </p:spTree>
    <p:extLst>
      <p:ext uri="{BB962C8B-B14F-4D97-AF65-F5344CB8AC3E}">
        <p14:creationId xmlns:p14="http://schemas.microsoft.com/office/powerpoint/2010/main" val="16529150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descr="orange background.jpg"/>
          <p:cNvPicPr>
            <a:picLocks noChangeAspect="1"/>
          </p:cNvPicPr>
          <p:nvPr userDrawn="1"/>
        </p:nvPicPr>
        <p:blipFill rotWithShape="1">
          <a:blip r:embed="rId2">
            <a:extLst>
              <a:ext uri="{28A0092B-C50C-407E-A947-70E740481C1C}">
                <a14:useLocalDpi xmlns:a14="http://schemas.microsoft.com/office/drawing/2010/main" val="0"/>
              </a:ext>
            </a:extLst>
          </a:blip>
          <a:srcRect l="-2" r="-2" b="81872"/>
          <a:stretch/>
        </p:blipFill>
        <p:spPr>
          <a:xfrm>
            <a:off x="0" y="0"/>
            <a:ext cx="9144000" cy="904457"/>
          </a:xfrm>
          <a:prstGeom prst="rect">
            <a:avLst/>
          </a:prstGeom>
        </p:spPr>
      </p:pic>
      <p:sp>
        <p:nvSpPr>
          <p:cNvPr id="3" name="Content Placeholder 2"/>
          <p:cNvSpPr>
            <a:spLocks noGrp="1"/>
          </p:cNvSpPr>
          <p:nvPr>
            <p:ph idx="1" hasCustomPrompt="1"/>
          </p:nvPr>
        </p:nvSpPr>
        <p:spPr>
          <a:xfrm>
            <a:off x="457200" y="1196080"/>
            <a:ext cx="8229600" cy="4798356"/>
          </a:xfrm>
          <a:prstGeom prst="rect">
            <a:avLst/>
          </a:prstGeom>
        </p:spPr>
        <p:txBody>
          <a:bodyPr/>
          <a:lstStyle>
            <a:lvl1pPr marL="342900" indent="-342900">
              <a:buClr>
                <a:schemeClr val="bg2"/>
              </a:buClr>
              <a:buFont typeface="Courier New"/>
              <a:buChar char="►"/>
              <a:defRPr sz="2400" baseline="0">
                <a:latin typeface="Myriad Pro"/>
                <a:cs typeface="Myriad Pro"/>
              </a:defRPr>
            </a:lvl1pPr>
            <a:lvl2pPr marL="742950" indent="-285750">
              <a:buClr>
                <a:schemeClr val="bg2"/>
              </a:buClr>
              <a:buFont typeface="Courier New"/>
              <a:buChar char="►"/>
              <a:defRPr sz="2000" baseline="0">
                <a:latin typeface="Myriad Pro"/>
                <a:cs typeface="Myriad Pro"/>
              </a:defRPr>
            </a:lvl2pPr>
            <a:lvl3pPr marL="1143000" indent="-228600">
              <a:buClr>
                <a:schemeClr val="bg2"/>
              </a:buClr>
              <a:buFont typeface="Courier New"/>
              <a:buChar char="►"/>
              <a:defRPr sz="1800" baseline="0">
                <a:latin typeface="Myriad Pro"/>
                <a:cs typeface="Myriad Pro"/>
              </a:defRPr>
            </a:lvl3pPr>
            <a:lvl4pPr marL="1600200" indent="-228600">
              <a:buClr>
                <a:srgbClr val="12CDF8"/>
              </a:buClr>
              <a:buFont typeface="Courier New"/>
              <a:buChar char="►"/>
              <a:defRPr>
                <a:latin typeface="Myriad Pro"/>
                <a:cs typeface="Myriad Pro"/>
              </a:defRPr>
            </a:lvl4pPr>
            <a:lvl5pPr marL="2057400" indent="-228600">
              <a:buClr>
                <a:srgbClr val="12CDF8"/>
              </a:buClr>
              <a:buFont typeface="Courier New"/>
              <a:buChar char="►"/>
              <a:defRPr>
                <a:latin typeface="Myriad Pro"/>
                <a:cs typeface="Myriad Pro"/>
              </a:defRPr>
            </a:lvl5pPr>
          </a:lstStyle>
          <a:p>
            <a:pPr lvl="0"/>
            <a:r>
              <a:rPr lang="en-US" dirty="0" smtClean="0"/>
              <a:t>Your talking point bullet text here </a:t>
            </a:r>
          </a:p>
          <a:p>
            <a:pPr lvl="1"/>
            <a:r>
              <a:rPr lang="en-US" dirty="0" smtClean="0"/>
              <a:t>Your next talking point bullet here</a:t>
            </a:r>
          </a:p>
          <a:p>
            <a:pPr lvl="2"/>
            <a:r>
              <a:rPr lang="en-US" dirty="0" smtClean="0"/>
              <a:t>Third talking point, </a:t>
            </a:r>
            <a:r>
              <a:rPr lang="en-US" dirty="0" err="1" smtClean="0"/>
              <a:t>ect</a:t>
            </a:r>
            <a:r>
              <a:rPr lang="en-US" dirty="0" smtClean="0"/>
              <a:t>.</a:t>
            </a:r>
          </a:p>
          <a:p>
            <a:pPr lvl="2"/>
            <a:r>
              <a:rPr lang="en-US" dirty="0" smtClean="0"/>
              <a:t>Bullet can be indented by pressing the Tab Key</a:t>
            </a:r>
          </a:p>
          <a:p>
            <a:pPr lvl="2"/>
            <a:r>
              <a:rPr lang="en-US" dirty="0" smtClean="0"/>
              <a:t>Third level bullet is created by pressing Tab again</a:t>
            </a:r>
          </a:p>
          <a:p>
            <a:pPr lvl="2"/>
            <a:r>
              <a:rPr lang="en-US" dirty="0" smtClean="0"/>
              <a:t>Reverse indents by pressing the Shift + Tab keys</a:t>
            </a:r>
          </a:p>
        </p:txBody>
      </p:sp>
      <p:sp>
        <p:nvSpPr>
          <p:cNvPr id="12" name="Text Placeholder 4"/>
          <p:cNvSpPr>
            <a:spLocks noGrp="1"/>
          </p:cNvSpPr>
          <p:nvPr>
            <p:ph type="body" sz="quarter" idx="10" hasCustomPrompt="1"/>
          </p:nvPr>
        </p:nvSpPr>
        <p:spPr>
          <a:xfrm>
            <a:off x="0" y="99016"/>
            <a:ext cx="9144000" cy="865187"/>
          </a:xfrm>
          <a:prstGeom prst="rect">
            <a:avLst/>
          </a:prstGeom>
        </p:spPr>
        <p:txBody>
          <a:bodyPr vert="horz"/>
          <a:lstStyle>
            <a:lvl1pPr marL="0" indent="0" algn="ctr">
              <a:buNone/>
              <a:defRPr sz="4000" b="0" i="0">
                <a:solidFill>
                  <a:srgbClr val="000000"/>
                </a:solidFill>
                <a:latin typeface="Myriad Pro Cond"/>
                <a:cs typeface="Myriad Pro Con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SLIDE TITLE HERE</a:t>
            </a:r>
            <a:endParaRPr lang="en-US" dirty="0"/>
          </a:p>
        </p:txBody>
      </p:sp>
      <p:pic>
        <p:nvPicPr>
          <p:cNvPr id="16" name="Picture 15" descr="rsa-conf-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015" y="6436887"/>
            <a:ext cx="1638394" cy="123427"/>
          </a:xfrm>
          <a:prstGeom prst="rect">
            <a:avLst/>
          </a:prstGeom>
        </p:spPr>
      </p:pic>
      <p:pic>
        <p:nvPicPr>
          <p:cNvPr id="2" name="Picture 1" descr="Coverity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8809" y="6420834"/>
            <a:ext cx="1080738" cy="236733"/>
          </a:xfrm>
          <a:prstGeom prst="rect">
            <a:avLst/>
          </a:prstGeom>
        </p:spPr>
      </p:pic>
    </p:spTree>
    <p:extLst>
      <p:ext uri="{BB962C8B-B14F-4D97-AF65-F5344CB8AC3E}">
        <p14:creationId xmlns:p14="http://schemas.microsoft.com/office/powerpoint/2010/main" val="60545143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rsa-conf-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6319" y="6565203"/>
            <a:ext cx="2040594" cy="153726"/>
          </a:xfrm>
          <a:prstGeom prst="rect">
            <a:avLst/>
          </a:prstGeom>
        </p:spPr>
      </p:pic>
      <p:sp>
        <p:nvSpPr>
          <p:cNvPr id="6" name="Title 1"/>
          <p:cNvSpPr>
            <a:spLocks noGrp="1"/>
          </p:cNvSpPr>
          <p:nvPr>
            <p:ph type="title" hasCustomPrompt="1"/>
          </p:nvPr>
        </p:nvSpPr>
        <p:spPr>
          <a:xfrm>
            <a:off x="454255" y="477098"/>
            <a:ext cx="7592510" cy="1623598"/>
          </a:xfrm>
          <a:prstGeom prst="rect">
            <a:avLst/>
          </a:prstGeom>
        </p:spPr>
        <p:txBody>
          <a:bodyPr vert="horz"/>
          <a:lstStyle>
            <a:lvl1pPr algn="l">
              <a:lnSpc>
                <a:spcPts val="5900"/>
              </a:lnSpc>
              <a:defRPr sz="6000" b="0" i="0" baseline="0">
                <a:solidFill>
                  <a:srgbClr val="000000"/>
                </a:solidFill>
                <a:latin typeface="Myriad Pro Cond"/>
                <a:cs typeface="Myriad Pro Cond"/>
              </a:defRPr>
            </a:lvl1pPr>
          </a:lstStyle>
          <a:p>
            <a:r>
              <a:rPr lang="en-US" dirty="0" smtClean="0"/>
              <a:t>INSERT BREAK </a:t>
            </a:r>
            <a:br>
              <a:rPr lang="en-US" dirty="0" smtClean="0"/>
            </a:br>
            <a:r>
              <a:rPr lang="en-US" dirty="0" smtClean="0"/>
              <a:t>TITLE HERE</a:t>
            </a:r>
            <a:endParaRPr lang="en-US" dirty="0"/>
          </a:p>
        </p:txBody>
      </p:sp>
    </p:spTree>
    <p:extLst>
      <p:ext uri="{BB962C8B-B14F-4D97-AF65-F5344CB8AC3E}">
        <p14:creationId xmlns:p14="http://schemas.microsoft.com/office/powerpoint/2010/main" val="76716183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9350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Microsoft_Excel_97_-_2004_Worksheet2.xls"/><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1.xls"/><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owasp.org/index.php/XSS_(Cross_Site_Scripting)_Prevention_Cheat_Sheet" TargetMode="External"/><Relationship Id="rId4" Type="http://schemas.openxmlformats.org/officeDocument/2006/relationships/hyperlink" Target="https://code.google.com/p/owasp-esapi-java/" TargetMode="External"/><Relationship Id="rId5" Type="http://schemas.openxmlformats.org/officeDocument/2006/relationships/hyperlink" Target="https://github.com/coverity/coverity-security-library" TargetMode="External"/><Relationship Id="rId6" Type="http://schemas.openxmlformats.org/officeDocument/2006/relationships/hyperlink" Target="https://communities.coverity.com/blogs/security" TargetMode="External"/><Relationship Id="rId7" Type="http://schemas.openxmlformats.org/officeDocument/2006/relationships/hyperlink" Target="https://www.owasp.org/index.php/SQL_Injection_Prevention_Cheat_Sheet" TargetMode="External"/><Relationship Id="rId1" Type="http://schemas.openxmlformats.org/officeDocument/2006/relationships/slideLayout" Target="../slideLayouts/slideLayout3.xml"/><Relationship Id="rId2" Type="http://schemas.openxmlformats.org/officeDocument/2006/relationships/hyperlink" Target="http://www.whatwg.org/specs/web-apps/current-work/multipage/tokenizatio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7"/>
          </p:nvPr>
        </p:nvSpPr>
        <p:spPr/>
        <p:txBody>
          <a:bodyPr/>
          <a:lstStyle/>
          <a:p>
            <a:r>
              <a:rPr lang="en-US" dirty="0" smtClean="0"/>
              <a:t>Romain Gaucher</a:t>
            </a:r>
            <a:endParaRPr lang="en-US" dirty="0"/>
          </a:p>
        </p:txBody>
      </p:sp>
      <p:sp>
        <p:nvSpPr>
          <p:cNvPr id="16" name="Text Placeholder 15"/>
          <p:cNvSpPr>
            <a:spLocks noGrp="1"/>
          </p:cNvSpPr>
          <p:nvPr>
            <p:ph type="body" sz="quarter" idx="18"/>
          </p:nvPr>
        </p:nvSpPr>
        <p:spPr/>
        <p:txBody>
          <a:bodyPr/>
          <a:lstStyle/>
          <a:p>
            <a:r>
              <a:rPr lang="en-US" dirty="0" smtClean="0"/>
              <a:t>Coverity</a:t>
            </a:r>
            <a:endParaRPr lang="en-US" dirty="0"/>
          </a:p>
        </p:txBody>
      </p:sp>
      <p:sp>
        <p:nvSpPr>
          <p:cNvPr id="17" name="Text Placeholder 16"/>
          <p:cNvSpPr>
            <a:spLocks noGrp="1"/>
          </p:cNvSpPr>
          <p:nvPr>
            <p:ph type="body" sz="quarter" idx="19"/>
          </p:nvPr>
        </p:nvSpPr>
        <p:spPr/>
        <p:txBody>
          <a:bodyPr/>
          <a:lstStyle/>
          <a:p>
            <a:r>
              <a:rPr lang="en-US" dirty="0"/>
              <a:t>ASEC-F42</a:t>
            </a:r>
          </a:p>
        </p:txBody>
      </p:sp>
      <p:sp>
        <p:nvSpPr>
          <p:cNvPr id="18" name="Text Placeholder 17"/>
          <p:cNvSpPr>
            <a:spLocks noGrp="1"/>
          </p:cNvSpPr>
          <p:nvPr>
            <p:ph type="body" sz="quarter" idx="20"/>
          </p:nvPr>
        </p:nvSpPr>
        <p:spPr/>
        <p:txBody>
          <a:bodyPr/>
          <a:lstStyle/>
          <a:p>
            <a:r>
              <a:rPr lang="en-US" dirty="0" smtClean="0"/>
              <a:t>Intermediate</a:t>
            </a:r>
            <a:endParaRPr lang="en-US" dirty="0"/>
          </a:p>
        </p:txBody>
      </p:sp>
      <p:sp>
        <p:nvSpPr>
          <p:cNvPr id="14" name="Title 13"/>
          <p:cNvSpPr>
            <a:spLocks noGrp="1"/>
          </p:cNvSpPr>
          <p:nvPr>
            <p:ph type="title"/>
          </p:nvPr>
        </p:nvSpPr>
        <p:spPr/>
        <p:txBody>
          <a:bodyPr/>
          <a:lstStyle/>
          <a:p>
            <a:r>
              <a:rPr lang="en-US" dirty="0"/>
              <a:t>Why Haven’t We Stamped Out SQL Injection and XSS Yet?</a:t>
            </a:r>
          </a:p>
        </p:txBody>
      </p:sp>
    </p:spTree>
    <p:extLst>
      <p:ext uri="{BB962C8B-B14F-4D97-AF65-F5344CB8AC3E}">
        <p14:creationId xmlns:p14="http://schemas.microsoft.com/office/powerpoint/2010/main" val="3358188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"Use an ORM"</a:t>
            </a:r>
            <a:endParaRPr lang="en-US" dirty="0"/>
          </a:p>
        </p:txBody>
      </p:sp>
      <p:sp>
        <p:nvSpPr>
          <p:cNvPr id="5" name="Rectangle 4"/>
          <p:cNvSpPr/>
          <p:nvPr/>
        </p:nvSpPr>
        <p:spPr>
          <a:xfrm>
            <a:off x="8493760" y="5821680"/>
            <a:ext cx="244533" cy="386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246938" y="1258133"/>
            <a:ext cx="2734263" cy="3970318"/>
          </a:xfrm>
          <a:prstGeom prst="rect">
            <a:avLst/>
          </a:prstGeom>
          <a:noFill/>
        </p:spPr>
        <p:txBody>
          <a:bodyPr wrap="square" rtlCol="0">
            <a:spAutoFit/>
          </a:bodyPr>
          <a:lstStyle/>
          <a:p>
            <a:pPr marL="457200" indent="-457200">
              <a:buClr>
                <a:schemeClr val="bg2"/>
              </a:buClr>
              <a:buFont typeface="Lucida Grande"/>
              <a:buChar char="►"/>
            </a:pPr>
            <a:r>
              <a:rPr lang="en-US" sz="2800" dirty="0" smtClean="0">
                <a:latin typeface="Myriad Pro"/>
                <a:cs typeface="Myriad Pro"/>
              </a:rPr>
              <a:t>ORMs are not typically vulnerable to </a:t>
            </a:r>
            <a:r>
              <a:rPr lang="en-US" sz="2800" dirty="0" err="1" smtClean="0">
                <a:latin typeface="Myriad Pro"/>
                <a:cs typeface="Myriad Pro"/>
              </a:rPr>
              <a:t>SQLi</a:t>
            </a:r>
            <a:endParaRPr lang="en-US" sz="2800" dirty="0" smtClean="0">
              <a:latin typeface="Myriad Pro"/>
              <a:cs typeface="Myriad Pro"/>
            </a:endParaRPr>
          </a:p>
          <a:p>
            <a:pPr marL="457200" indent="-457200">
              <a:buClr>
                <a:schemeClr val="bg2"/>
              </a:buClr>
              <a:buFont typeface="Lucida Grande"/>
              <a:buChar char="►"/>
            </a:pPr>
            <a:r>
              <a:rPr lang="en-US" sz="2800" dirty="0" smtClean="0">
                <a:latin typeface="Myriad Pro"/>
                <a:cs typeface="Myriad Pro"/>
              </a:rPr>
              <a:t>Most projects use both ORM and non-ORM</a:t>
            </a:r>
          </a:p>
        </p:txBody>
      </p:sp>
      <p:sp>
        <p:nvSpPr>
          <p:cNvPr id="6" name="TextBox 5"/>
          <p:cNvSpPr txBox="1"/>
          <p:nvPr/>
        </p:nvSpPr>
        <p:spPr>
          <a:xfrm>
            <a:off x="5596724" y="1258132"/>
            <a:ext cx="1238987" cy="307777"/>
          </a:xfrm>
          <a:prstGeom prst="rect">
            <a:avLst/>
          </a:prstGeom>
          <a:noFill/>
        </p:spPr>
        <p:txBody>
          <a:bodyPr wrap="square" rtlCol="0">
            <a:spAutoFit/>
          </a:bodyPr>
          <a:lstStyle/>
          <a:p>
            <a:pPr>
              <a:buClr>
                <a:schemeClr val="bg2"/>
              </a:buClr>
            </a:pPr>
            <a:r>
              <a:rPr lang="en-US" sz="1400" dirty="0" smtClean="0">
                <a:solidFill>
                  <a:schemeClr val="tx1">
                    <a:lumMod val="85000"/>
                    <a:lumOff val="15000"/>
                  </a:schemeClr>
                </a:solidFill>
                <a:latin typeface="Myriad Pro"/>
                <a:cs typeface="Myriad Pro"/>
              </a:rPr>
              <a:t>Project ID</a:t>
            </a:r>
          </a:p>
        </p:txBody>
      </p:sp>
      <p:graphicFrame>
        <p:nvGraphicFramePr>
          <p:cNvPr id="2" name="Table 1"/>
          <p:cNvGraphicFramePr>
            <a:graphicFrameLocks noGrp="1"/>
          </p:cNvGraphicFramePr>
          <p:nvPr>
            <p:extLst>
              <p:ext uri="{D42A27DB-BD31-4B8C-83A1-F6EECF244321}">
                <p14:modId xmlns:p14="http://schemas.microsoft.com/office/powerpoint/2010/main" val="4293677850"/>
              </p:ext>
            </p:extLst>
          </p:nvPr>
        </p:nvGraphicFramePr>
        <p:xfrm>
          <a:off x="3116298" y="1609190"/>
          <a:ext cx="5960274" cy="4066785"/>
        </p:xfrm>
        <a:graphic>
          <a:graphicData uri="http://schemas.openxmlformats.org/drawingml/2006/table">
            <a:tbl>
              <a:tblPr firstRow="1" bandRow="1">
                <a:tableStyleId>{7DF18680-E054-41AD-8BC1-D1AEF772440D}</a:tableStyleId>
              </a:tblPr>
              <a:tblGrid>
                <a:gridCol w="1007620"/>
                <a:gridCol w="208280"/>
                <a:gridCol w="289521"/>
                <a:gridCol w="342681"/>
                <a:gridCol w="342681"/>
                <a:gridCol w="342681"/>
                <a:gridCol w="342681"/>
                <a:gridCol w="342681"/>
                <a:gridCol w="342681"/>
                <a:gridCol w="342681"/>
                <a:gridCol w="342681"/>
                <a:gridCol w="342681"/>
                <a:gridCol w="342681"/>
                <a:gridCol w="342681"/>
                <a:gridCol w="342681"/>
                <a:gridCol w="342681"/>
              </a:tblGrid>
              <a:tr h="466824">
                <a:tc>
                  <a:txBody>
                    <a:bodyPr/>
                    <a:lstStyle/>
                    <a:p>
                      <a:pPr algn="l"/>
                      <a:r>
                        <a:rPr lang="en-US" sz="1600" b="0" dirty="0" smtClean="0">
                          <a:solidFill>
                            <a:srgbClr val="000000"/>
                          </a:solidFill>
                        </a:rPr>
                        <a:t>SQL</a:t>
                      </a:r>
                      <a:endParaRPr lang="en-US" sz="1600" b="0" dirty="0">
                        <a:solidFill>
                          <a:srgbClr val="000000"/>
                        </a:solidFill>
                      </a:endParaRPr>
                    </a:p>
                  </a:txBody>
                  <a:tcPr anchor="ctr"/>
                </a:tc>
                <a:tc>
                  <a:txBody>
                    <a:bodyPr/>
                    <a:lstStyle/>
                    <a:p>
                      <a:pPr algn="l"/>
                      <a:r>
                        <a:rPr lang="en-US" sz="1000" b="0" dirty="0" smtClean="0">
                          <a:solidFill>
                            <a:srgbClr val="000000"/>
                          </a:solidFill>
                        </a:rPr>
                        <a:t>2</a:t>
                      </a:r>
                      <a:endParaRPr lang="en-US" sz="1000" b="0" dirty="0">
                        <a:solidFill>
                          <a:srgbClr val="000000"/>
                        </a:solidFill>
                      </a:endParaRPr>
                    </a:p>
                  </a:txBody>
                  <a:tcPr anchor="ctr"/>
                </a:tc>
                <a:tc>
                  <a:txBody>
                    <a:bodyPr/>
                    <a:lstStyle/>
                    <a:p>
                      <a:pPr algn="l"/>
                      <a:r>
                        <a:rPr lang="en-US" sz="1000" b="0" dirty="0" smtClean="0">
                          <a:solidFill>
                            <a:srgbClr val="000000"/>
                          </a:solidFill>
                        </a:rPr>
                        <a:t>4</a:t>
                      </a:r>
                      <a:endParaRPr lang="en-US" sz="1000" b="0" dirty="0">
                        <a:solidFill>
                          <a:srgbClr val="000000"/>
                        </a:solidFill>
                      </a:endParaRPr>
                    </a:p>
                  </a:txBody>
                  <a:tcPr anchor="ctr"/>
                </a:tc>
                <a:tc>
                  <a:txBody>
                    <a:bodyPr/>
                    <a:lstStyle/>
                    <a:p>
                      <a:pPr algn="l"/>
                      <a:r>
                        <a:rPr lang="en-US" sz="1000" b="0" dirty="0" smtClean="0">
                          <a:solidFill>
                            <a:srgbClr val="000000"/>
                          </a:solidFill>
                        </a:rPr>
                        <a:t>6</a:t>
                      </a:r>
                      <a:endParaRPr lang="en-US" sz="1000" b="0" dirty="0">
                        <a:solidFill>
                          <a:srgbClr val="000000"/>
                        </a:solidFill>
                      </a:endParaRPr>
                    </a:p>
                  </a:txBody>
                  <a:tcPr anchor="ctr"/>
                </a:tc>
                <a:tc>
                  <a:txBody>
                    <a:bodyPr/>
                    <a:lstStyle/>
                    <a:p>
                      <a:pPr algn="l"/>
                      <a:r>
                        <a:rPr lang="en-US" sz="1000" b="0" dirty="0" smtClean="0">
                          <a:solidFill>
                            <a:srgbClr val="000000"/>
                          </a:solidFill>
                        </a:rPr>
                        <a:t>7</a:t>
                      </a:r>
                      <a:endParaRPr lang="en-US" sz="1000" b="0" dirty="0">
                        <a:solidFill>
                          <a:srgbClr val="000000"/>
                        </a:solidFill>
                      </a:endParaRPr>
                    </a:p>
                  </a:txBody>
                  <a:tcPr anchor="ctr"/>
                </a:tc>
                <a:tc>
                  <a:txBody>
                    <a:bodyPr/>
                    <a:lstStyle/>
                    <a:p>
                      <a:pPr algn="l"/>
                      <a:r>
                        <a:rPr lang="en-US" sz="1000" b="0" dirty="0" smtClean="0">
                          <a:solidFill>
                            <a:srgbClr val="000000"/>
                          </a:solidFill>
                        </a:rPr>
                        <a:t>9</a:t>
                      </a:r>
                      <a:endParaRPr lang="en-US" sz="1000" b="0" dirty="0">
                        <a:solidFill>
                          <a:srgbClr val="000000"/>
                        </a:solidFill>
                      </a:endParaRPr>
                    </a:p>
                  </a:txBody>
                  <a:tcPr anchor="ctr"/>
                </a:tc>
                <a:tc>
                  <a:txBody>
                    <a:bodyPr/>
                    <a:lstStyle/>
                    <a:p>
                      <a:pPr algn="l"/>
                      <a:r>
                        <a:rPr lang="en-US" sz="1000" b="0" dirty="0" smtClean="0">
                          <a:solidFill>
                            <a:srgbClr val="000000"/>
                          </a:solidFill>
                        </a:rPr>
                        <a:t>10</a:t>
                      </a:r>
                      <a:endParaRPr lang="en-US" sz="1000" b="0" dirty="0">
                        <a:solidFill>
                          <a:srgbClr val="000000"/>
                        </a:solidFill>
                      </a:endParaRPr>
                    </a:p>
                  </a:txBody>
                  <a:tcPr anchor="ctr"/>
                </a:tc>
                <a:tc>
                  <a:txBody>
                    <a:bodyPr/>
                    <a:lstStyle/>
                    <a:p>
                      <a:pPr algn="l"/>
                      <a:r>
                        <a:rPr lang="en-US" sz="1000" b="0" dirty="0" smtClean="0">
                          <a:solidFill>
                            <a:srgbClr val="000000"/>
                          </a:solidFill>
                        </a:rPr>
                        <a:t>11</a:t>
                      </a:r>
                      <a:endParaRPr lang="en-US" sz="1000" b="0" dirty="0">
                        <a:solidFill>
                          <a:srgbClr val="000000"/>
                        </a:solidFill>
                      </a:endParaRPr>
                    </a:p>
                  </a:txBody>
                  <a:tcPr anchor="ctr"/>
                </a:tc>
                <a:tc>
                  <a:txBody>
                    <a:bodyPr/>
                    <a:lstStyle/>
                    <a:p>
                      <a:pPr algn="l"/>
                      <a:r>
                        <a:rPr lang="en-US" sz="1000" b="0" dirty="0" smtClean="0">
                          <a:solidFill>
                            <a:srgbClr val="000000"/>
                          </a:solidFill>
                        </a:rPr>
                        <a:t>13</a:t>
                      </a:r>
                      <a:endParaRPr lang="en-US" sz="1000" b="0" dirty="0">
                        <a:solidFill>
                          <a:srgbClr val="000000"/>
                        </a:solidFill>
                      </a:endParaRPr>
                    </a:p>
                  </a:txBody>
                  <a:tcPr anchor="ctr"/>
                </a:tc>
                <a:tc>
                  <a:txBody>
                    <a:bodyPr/>
                    <a:lstStyle/>
                    <a:p>
                      <a:pPr algn="l"/>
                      <a:r>
                        <a:rPr lang="en-US" sz="1000" b="0" dirty="0" smtClean="0">
                          <a:solidFill>
                            <a:srgbClr val="000000"/>
                          </a:solidFill>
                        </a:rPr>
                        <a:t>17</a:t>
                      </a:r>
                      <a:endParaRPr lang="en-US" sz="1000" b="0" dirty="0">
                        <a:solidFill>
                          <a:srgbClr val="000000"/>
                        </a:solidFill>
                      </a:endParaRPr>
                    </a:p>
                  </a:txBody>
                  <a:tcPr anchor="ctr"/>
                </a:tc>
                <a:tc>
                  <a:txBody>
                    <a:bodyPr/>
                    <a:lstStyle/>
                    <a:p>
                      <a:pPr algn="l"/>
                      <a:r>
                        <a:rPr lang="en-US" sz="1000" b="0" dirty="0" smtClean="0">
                          <a:solidFill>
                            <a:srgbClr val="000000"/>
                          </a:solidFill>
                        </a:rPr>
                        <a:t>18</a:t>
                      </a:r>
                      <a:endParaRPr lang="en-US" sz="1000" b="0" dirty="0">
                        <a:solidFill>
                          <a:srgbClr val="000000"/>
                        </a:solidFill>
                      </a:endParaRPr>
                    </a:p>
                  </a:txBody>
                  <a:tcPr anchor="ctr"/>
                </a:tc>
                <a:tc>
                  <a:txBody>
                    <a:bodyPr/>
                    <a:lstStyle/>
                    <a:p>
                      <a:pPr algn="l"/>
                      <a:r>
                        <a:rPr lang="en-US" sz="1000" b="0" dirty="0" smtClean="0">
                          <a:solidFill>
                            <a:srgbClr val="000000"/>
                          </a:solidFill>
                        </a:rPr>
                        <a:t>20</a:t>
                      </a:r>
                      <a:endParaRPr lang="en-US" sz="1000" b="0" dirty="0">
                        <a:solidFill>
                          <a:srgbClr val="000000"/>
                        </a:solidFill>
                      </a:endParaRPr>
                    </a:p>
                  </a:txBody>
                  <a:tcPr anchor="ctr"/>
                </a:tc>
                <a:tc>
                  <a:txBody>
                    <a:bodyPr/>
                    <a:lstStyle/>
                    <a:p>
                      <a:pPr algn="l"/>
                      <a:r>
                        <a:rPr lang="en-US" sz="1000" b="0" dirty="0" smtClean="0">
                          <a:solidFill>
                            <a:srgbClr val="000000"/>
                          </a:solidFill>
                        </a:rPr>
                        <a:t>22</a:t>
                      </a:r>
                      <a:endParaRPr lang="en-US" sz="1000" b="0" dirty="0">
                        <a:solidFill>
                          <a:srgbClr val="000000"/>
                        </a:solidFill>
                      </a:endParaRPr>
                    </a:p>
                  </a:txBody>
                  <a:tcPr anchor="ctr"/>
                </a:tc>
                <a:tc>
                  <a:txBody>
                    <a:bodyPr/>
                    <a:lstStyle/>
                    <a:p>
                      <a:pPr algn="l"/>
                      <a:r>
                        <a:rPr lang="en-US" sz="1000" b="0" dirty="0" smtClean="0">
                          <a:solidFill>
                            <a:srgbClr val="000000"/>
                          </a:solidFill>
                        </a:rPr>
                        <a:t>23</a:t>
                      </a:r>
                      <a:endParaRPr lang="en-US" sz="1000" b="0" dirty="0">
                        <a:solidFill>
                          <a:srgbClr val="000000"/>
                        </a:solidFill>
                      </a:endParaRPr>
                    </a:p>
                  </a:txBody>
                  <a:tcPr anchor="ctr"/>
                </a:tc>
                <a:tc>
                  <a:txBody>
                    <a:bodyPr/>
                    <a:lstStyle/>
                    <a:p>
                      <a:pPr algn="l"/>
                      <a:r>
                        <a:rPr lang="en-US" sz="1000" b="0" dirty="0" smtClean="0">
                          <a:solidFill>
                            <a:srgbClr val="000000"/>
                          </a:solidFill>
                        </a:rPr>
                        <a:t>24</a:t>
                      </a:r>
                      <a:endParaRPr lang="en-US" sz="1000" b="0" dirty="0">
                        <a:solidFill>
                          <a:srgbClr val="000000"/>
                        </a:solidFill>
                      </a:endParaRPr>
                    </a:p>
                  </a:txBody>
                  <a:tcPr anchor="ctr"/>
                </a:tc>
                <a:tc>
                  <a:txBody>
                    <a:bodyPr/>
                    <a:lstStyle/>
                    <a:p>
                      <a:pPr algn="l"/>
                      <a:r>
                        <a:rPr lang="en-US" sz="1000" b="0" dirty="0" smtClean="0">
                          <a:solidFill>
                            <a:srgbClr val="000000"/>
                          </a:solidFill>
                        </a:rPr>
                        <a:t>27</a:t>
                      </a:r>
                      <a:endParaRPr lang="en-US" sz="1000" b="0" dirty="0">
                        <a:solidFill>
                          <a:srgbClr val="000000"/>
                        </a:solidFill>
                      </a:endParaRPr>
                    </a:p>
                  </a:txBody>
                  <a:tcPr anchor="ctr"/>
                </a:tc>
              </a:tr>
              <a:tr h="655236">
                <a:tc>
                  <a:txBody>
                    <a:bodyPr/>
                    <a:lstStyle/>
                    <a:p>
                      <a:pPr algn="l"/>
                      <a:r>
                        <a:rPr lang="en-US" sz="1600" b="0" dirty="0" smtClean="0"/>
                        <a:t>JDBC API</a:t>
                      </a:r>
                      <a:endParaRPr lang="en-US" sz="1600" b="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t>✓</a:t>
                      </a:r>
                    </a:p>
                  </a:txBody>
                  <a:tcPr anchor="ctr"/>
                </a:tc>
                <a:tc>
                  <a:txBody>
                    <a:bodyPr/>
                    <a:lstStyle/>
                    <a:p>
                      <a:pPr algn="l"/>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endParaRPr lang="en-US" sz="1000" b="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t>✓</a:t>
                      </a:r>
                    </a:p>
                  </a:txBody>
                  <a:tcPr anchor="ctr"/>
                </a:tc>
              </a:tr>
              <a:tr h="655236">
                <a:tc>
                  <a:txBody>
                    <a:bodyPr/>
                    <a:lstStyle/>
                    <a:p>
                      <a:pPr algn="l"/>
                      <a:r>
                        <a:rPr lang="en-US" sz="1600" b="0" dirty="0" smtClean="0"/>
                        <a:t>Hibernate ORM</a:t>
                      </a:r>
                      <a:endParaRPr lang="en-US" sz="16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t>✓</a:t>
                      </a:r>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t>✓</a:t>
                      </a:r>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r>
              <a:tr h="655236">
                <a:tc>
                  <a:txBody>
                    <a:bodyPr/>
                    <a:lstStyle/>
                    <a:p>
                      <a:pPr algn="l"/>
                      <a:r>
                        <a:rPr lang="en-US" sz="1600" b="0" dirty="0" smtClean="0"/>
                        <a:t>Hibernate</a:t>
                      </a:r>
                      <a:r>
                        <a:rPr lang="en-US" sz="1600" b="0" baseline="0" dirty="0" smtClean="0"/>
                        <a:t> Non-ORM</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tc>
                <a:tc>
                  <a:txBody>
                    <a:bodyPr/>
                    <a:lstStyle/>
                    <a:p>
                      <a:pPr algn="l"/>
                      <a:endParaRPr lang="en-US" sz="10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mn-lt"/>
                          <a:ea typeface="+mn-ea"/>
                          <a:cs typeface="+mn-cs"/>
                        </a:rPr>
                        <a:t>✓</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tc>
              </a:tr>
              <a:tr h="655236">
                <a:tc>
                  <a:txBody>
                    <a:bodyPr/>
                    <a:lstStyle/>
                    <a:p>
                      <a:pPr algn="l"/>
                      <a:r>
                        <a:rPr lang="en-US" sz="1600" b="0" dirty="0" smtClean="0"/>
                        <a:t>JPA ORM</a:t>
                      </a:r>
                      <a:endParaRPr lang="en-US" sz="16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t>✓</a:t>
                      </a:r>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c>
                  <a:txBody>
                    <a:bodyPr/>
                    <a:lstStyle/>
                    <a:p>
                      <a:pPr algn="l"/>
                      <a:r>
                        <a:rPr lang="en-US" sz="1000" b="0" dirty="0" smtClean="0"/>
                        <a:t>✓</a:t>
                      </a:r>
                      <a:endParaRPr lang="en-US" sz="1000" b="0" dirty="0"/>
                    </a:p>
                  </a:txBody>
                  <a:tcPr anchor="ctr"/>
                </a:tc>
              </a:tr>
              <a:tr h="979017">
                <a:tc>
                  <a:txBody>
                    <a:bodyPr/>
                    <a:lstStyle/>
                    <a:p>
                      <a:pPr algn="l"/>
                      <a:r>
                        <a:rPr lang="en-US" sz="1600" b="0" dirty="0" smtClean="0"/>
                        <a:t>JPA Non-ORM</a:t>
                      </a:r>
                      <a:endParaRPr lang="en-US" sz="1600" b="0" dirty="0"/>
                    </a:p>
                  </a:txBody>
                  <a:tcPr anchor="ctr"/>
                </a:tc>
                <a:tc>
                  <a:txBody>
                    <a:bodyPr/>
                    <a:lstStyle/>
                    <a:p>
                      <a:pPr algn="l"/>
                      <a:endParaRPr lang="en-US" sz="1000" dirty="0"/>
                    </a:p>
                  </a:txBody>
                  <a:tcPr anchor="ctr"/>
                </a:tc>
                <a:tc>
                  <a:txBody>
                    <a:bodyPr/>
                    <a:lstStyle/>
                    <a:p>
                      <a:pPr algn="l"/>
                      <a:endParaRPr lang="en-US" sz="10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t>✓</a:t>
                      </a:r>
                    </a:p>
                  </a:txBody>
                  <a:tcPr anchor="ctr"/>
                </a:tc>
                <a:tc>
                  <a:txBody>
                    <a:bodyPr/>
                    <a:lstStyle/>
                    <a:p>
                      <a:pPr algn="l"/>
                      <a:endParaRPr lang="en-US" sz="1000" dirty="0"/>
                    </a:p>
                  </a:txBody>
                  <a:tcPr anchor="ctr"/>
                </a:tc>
                <a:tc>
                  <a:txBody>
                    <a:bodyPr/>
                    <a:lstStyle/>
                    <a:p>
                      <a:pPr algn="l"/>
                      <a:endParaRPr lang="en-US" sz="1000"/>
                    </a:p>
                  </a:txBody>
                  <a:tcPr anchor="ctr"/>
                </a:tc>
                <a:tc>
                  <a:txBody>
                    <a:bodyPr/>
                    <a:lstStyle/>
                    <a:p>
                      <a:pPr algn="l"/>
                      <a:endParaRPr lang="en-US" sz="1000" dirty="0"/>
                    </a:p>
                  </a:txBody>
                  <a:tcPr anchor="ctr"/>
                </a:tc>
                <a:tc>
                  <a:txBody>
                    <a:bodyPr/>
                    <a:lstStyle/>
                    <a:p>
                      <a:pPr algn="l"/>
                      <a:endParaRPr lang="en-US" sz="1000"/>
                    </a:p>
                  </a:txBody>
                  <a:tcPr anchor="ctr"/>
                </a:tc>
                <a:tc>
                  <a:txBody>
                    <a:bodyPr/>
                    <a:lstStyle/>
                    <a:p>
                      <a:pPr algn="l"/>
                      <a:endParaRPr lang="en-US" sz="1000" dirty="0"/>
                    </a:p>
                  </a:txBody>
                  <a:tcPr anchor="ctr"/>
                </a:tc>
                <a:tc>
                  <a:txBody>
                    <a:bodyPr/>
                    <a:lstStyle/>
                    <a:p>
                      <a:pPr algn="l"/>
                      <a:endParaRPr lang="en-US" sz="1000" dirty="0"/>
                    </a:p>
                  </a:txBody>
                  <a:tcPr anchor="ctr"/>
                </a:tc>
                <a:tc>
                  <a:txBody>
                    <a:bodyPr/>
                    <a:lstStyle/>
                    <a:p>
                      <a:pPr algn="l"/>
                      <a:endParaRPr lang="en-US" sz="1000" dirty="0"/>
                    </a:p>
                  </a:txBody>
                  <a:tcPr anchor="ctr"/>
                </a:tc>
                <a:tc>
                  <a:txBody>
                    <a:bodyPr/>
                    <a:lstStyle/>
                    <a:p>
                      <a:pPr algn="l"/>
                      <a:endParaRPr lang="en-US" sz="1000" dirty="0"/>
                    </a:p>
                  </a:txBody>
                  <a:tcPr anchor="ctr"/>
                </a:tc>
                <a:tc>
                  <a:txBody>
                    <a:bodyPr/>
                    <a:lstStyle/>
                    <a:p>
                      <a:pPr algn="l"/>
                      <a:endParaRPr lang="en-US" sz="1000" dirty="0"/>
                    </a:p>
                  </a:txBody>
                  <a:tcPr anchor="ctr"/>
                </a:tc>
                <a:tc>
                  <a:txBody>
                    <a:bodyPr/>
                    <a:lstStyle/>
                    <a:p>
                      <a:pPr algn="l"/>
                      <a:endParaRPr lang="en-US" sz="1000" dirty="0"/>
                    </a:p>
                  </a:txBody>
                  <a:tcPr anchor="ctr"/>
                </a:tc>
                <a:tc>
                  <a:txBody>
                    <a:bodyPr/>
                    <a:lstStyle/>
                    <a:p>
                      <a:pPr algn="l"/>
                      <a:endParaRPr lang="en-US" sz="1000" dirty="0"/>
                    </a:p>
                  </a:txBody>
                  <a:tcPr anchor="ctr"/>
                </a:tc>
                <a:tc>
                  <a:txBody>
                    <a:bodyPr/>
                    <a:lstStyle/>
                    <a:p>
                      <a:pPr algn="l"/>
                      <a:endParaRPr lang="en-US" sz="1000" dirty="0"/>
                    </a:p>
                  </a:txBody>
                  <a:tcPr anchor="ctr"/>
                </a:tc>
              </a:tr>
            </a:tbl>
          </a:graphicData>
        </a:graphic>
      </p:graphicFrame>
    </p:spTree>
    <p:extLst>
      <p:ext uri="{BB962C8B-B14F-4D97-AF65-F5344CB8AC3E}">
        <p14:creationId xmlns:p14="http://schemas.microsoft.com/office/powerpoint/2010/main" val="25534892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Overall combination of ORM and non-ORM SQL access</a:t>
            </a:r>
          </a:p>
          <a:p>
            <a:pPr lvl="1"/>
            <a:r>
              <a:rPr lang="en-US" dirty="0" smtClean="0"/>
              <a:t>Non-ORM: JDBC, Hibernate SQL / HQL, and JPA JPQL queries</a:t>
            </a:r>
          </a:p>
          <a:p>
            <a:pPr lvl="1"/>
            <a:r>
              <a:rPr lang="en-US" dirty="0" smtClean="0"/>
              <a:t>ORM</a:t>
            </a:r>
            <a:r>
              <a:rPr lang="en-US" dirty="0"/>
              <a:t>: </a:t>
            </a:r>
            <a:r>
              <a:rPr lang="en-US" sz="1800" dirty="0" err="1" smtClean="0">
                <a:latin typeface="Consolas"/>
                <a:cs typeface="Consolas"/>
              </a:rPr>
              <a:t>EntityManager.find</a:t>
            </a:r>
            <a:r>
              <a:rPr lang="en-US" sz="1800" dirty="0" smtClean="0">
                <a:latin typeface="Consolas"/>
                <a:cs typeface="Consolas"/>
              </a:rPr>
              <a:t>()</a:t>
            </a:r>
            <a:r>
              <a:rPr lang="en-US" dirty="0" smtClean="0"/>
              <a:t>, </a:t>
            </a:r>
            <a:r>
              <a:rPr lang="en-US" sz="1800" dirty="0" err="1" smtClean="0">
                <a:latin typeface="Consolas"/>
                <a:cs typeface="Consolas"/>
              </a:rPr>
              <a:t>EntityManager.persist</a:t>
            </a:r>
            <a:r>
              <a:rPr lang="en-US" sz="1800" dirty="0" smtClean="0">
                <a:latin typeface="Consolas"/>
                <a:cs typeface="Consolas"/>
              </a:rPr>
              <a:t>()</a:t>
            </a:r>
            <a:r>
              <a:rPr lang="en-US" dirty="0" smtClean="0"/>
              <a:t>, Hibernate Criteria, etc.</a:t>
            </a:r>
          </a:p>
          <a:p>
            <a:r>
              <a:rPr lang="en-US" dirty="0" smtClean="0"/>
              <a:t>ORMs are common in our dataset (</a:t>
            </a:r>
            <a:r>
              <a:rPr lang="en-US" dirty="0" smtClean="0">
                <a:solidFill>
                  <a:srgbClr val="FFA92F"/>
                </a:solidFill>
              </a:rPr>
              <a:t>67%</a:t>
            </a:r>
            <a:r>
              <a:rPr lang="en-US" dirty="0" smtClean="0"/>
              <a:t>)</a:t>
            </a:r>
          </a:p>
          <a:p>
            <a:pPr lvl="1"/>
            <a:r>
              <a:rPr lang="en-US" dirty="0" smtClean="0"/>
              <a:t>Most use JPA, some use Hibernate exclusively</a:t>
            </a:r>
          </a:p>
          <a:p>
            <a:r>
              <a:rPr lang="en-US" dirty="0" smtClean="0"/>
              <a:t>Use of a query language (HQL, SQL, etc.) is common to all projects</a:t>
            </a:r>
          </a:p>
          <a:p>
            <a:pPr lvl="1"/>
            <a:r>
              <a:rPr lang="en-US" dirty="0" smtClean="0"/>
              <a:t>SQL accounts for </a:t>
            </a:r>
            <a:r>
              <a:rPr lang="en-US" dirty="0" smtClean="0">
                <a:solidFill>
                  <a:schemeClr val="bg2"/>
                </a:solidFill>
              </a:rPr>
              <a:t>63%</a:t>
            </a:r>
            <a:r>
              <a:rPr lang="en-US" dirty="0" smtClean="0"/>
              <a:t> of actual queries</a:t>
            </a:r>
          </a:p>
          <a:p>
            <a:pPr lvl="1"/>
            <a:r>
              <a:rPr lang="en-US" dirty="0" smtClean="0"/>
              <a:t>HQL is second, with 31% queries</a:t>
            </a:r>
          </a:p>
          <a:p>
            <a:r>
              <a:rPr lang="en-US" u="sng" dirty="0" smtClean="0"/>
              <a:t>Conclusion:</a:t>
            </a:r>
            <a:r>
              <a:rPr lang="en-US" dirty="0" smtClean="0"/>
              <a:t> string</a:t>
            </a:r>
            <a:r>
              <a:rPr lang="en-US" dirty="0"/>
              <a:t>-based query construction is still very </a:t>
            </a:r>
            <a:r>
              <a:rPr lang="en-US" dirty="0" smtClean="0"/>
              <a:t>common in our dataset, </a:t>
            </a:r>
            <a:r>
              <a:rPr lang="en-US" dirty="0"/>
              <a:t>even in applications using ORMs.</a:t>
            </a:r>
            <a:endParaRPr lang="en-US" dirty="0" smtClean="0"/>
          </a:p>
        </p:txBody>
      </p:sp>
      <p:sp>
        <p:nvSpPr>
          <p:cNvPr id="3" name="Text Placeholder 2"/>
          <p:cNvSpPr>
            <a:spLocks noGrp="1"/>
          </p:cNvSpPr>
          <p:nvPr>
            <p:ph type="body" sz="quarter" idx="10"/>
          </p:nvPr>
        </p:nvSpPr>
        <p:spPr/>
        <p:txBody>
          <a:bodyPr/>
          <a:lstStyle/>
          <a:p>
            <a:r>
              <a:rPr lang="en-US" dirty="0" smtClean="0"/>
              <a:t>ORM versus Non-ORM</a:t>
            </a:r>
            <a:endParaRPr lang="en-US" dirty="0"/>
          </a:p>
        </p:txBody>
      </p:sp>
    </p:spTree>
    <p:extLst>
      <p:ext uri="{BB962C8B-B14F-4D97-AF65-F5344CB8AC3E}">
        <p14:creationId xmlns:p14="http://schemas.microsoft.com/office/powerpoint/2010/main" val="38727570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a:t>“Use an ORM</a:t>
            </a:r>
            <a:r>
              <a:rPr lang="en-US" strike="sngStrike" dirty="0" smtClean="0"/>
              <a:t>”</a:t>
            </a:r>
          </a:p>
          <a:p>
            <a:pPr lvl="1"/>
            <a:r>
              <a:rPr lang="en-US" dirty="0" smtClean="0"/>
              <a:t>Projects use a mixture of ORM and query languages. There is a need for query </a:t>
            </a:r>
            <a:r>
              <a:rPr lang="en-US" dirty="0" smtClean="0"/>
              <a:t>languages!</a:t>
            </a:r>
            <a:endParaRPr lang="en-US" dirty="0" smtClean="0"/>
          </a:p>
          <a:p>
            <a:r>
              <a:rPr lang="en-US" dirty="0" smtClean="0"/>
              <a:t>“Use parameterized queries”</a:t>
            </a:r>
          </a:p>
        </p:txBody>
      </p:sp>
      <p:sp>
        <p:nvSpPr>
          <p:cNvPr id="3" name="Text Placeholder 2"/>
          <p:cNvSpPr>
            <a:spLocks noGrp="1"/>
          </p:cNvSpPr>
          <p:nvPr>
            <p:ph type="body" sz="quarter" idx="10"/>
          </p:nvPr>
        </p:nvSpPr>
        <p:spPr/>
        <p:txBody>
          <a:bodyPr/>
          <a:lstStyle/>
          <a:p>
            <a:r>
              <a:rPr lang="en-US" dirty="0"/>
              <a:t>Eliminate String </a:t>
            </a:r>
            <a:r>
              <a:rPr lang="en-US" dirty="0" smtClean="0"/>
              <a:t>Concatenation</a:t>
            </a:r>
            <a:endParaRPr lang="en-US" dirty="0"/>
          </a:p>
        </p:txBody>
      </p:sp>
    </p:spTree>
    <p:extLst>
      <p:ext uri="{BB962C8B-B14F-4D97-AF65-F5344CB8AC3E}">
        <p14:creationId xmlns:p14="http://schemas.microsoft.com/office/powerpoint/2010/main" val="62751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Analysis of 985 injection sites, and 545 unique queries (including JDBC, JPA, and Hibernate)</a:t>
            </a:r>
          </a:p>
          <a:p>
            <a:pPr lvl="1"/>
            <a:r>
              <a:rPr lang="en-US" dirty="0" smtClean="0"/>
              <a:t>There is an average of </a:t>
            </a:r>
            <a:r>
              <a:rPr lang="en-US" dirty="0" smtClean="0">
                <a:solidFill>
                  <a:schemeClr val="accent5"/>
                </a:solidFill>
              </a:rPr>
              <a:t>1.8</a:t>
            </a:r>
            <a:r>
              <a:rPr lang="en-US" dirty="0" smtClean="0"/>
              <a:t> injection sites per query with a maximum of </a:t>
            </a:r>
            <a:r>
              <a:rPr lang="en-US" dirty="0" smtClean="0">
                <a:solidFill>
                  <a:srgbClr val="FFA92F"/>
                </a:solidFill>
              </a:rPr>
              <a:t>22</a:t>
            </a:r>
            <a:r>
              <a:rPr lang="en-US" dirty="0" smtClean="0"/>
              <a:t> injection sites in one query.</a:t>
            </a:r>
          </a:p>
          <a:p>
            <a:r>
              <a:rPr lang="en-US" dirty="0" smtClean="0"/>
              <a:t>We identified 10 different SQL contexts</a:t>
            </a:r>
          </a:p>
          <a:p>
            <a:pPr lvl="1"/>
            <a:r>
              <a:rPr lang="en-US" u="sng" dirty="0" smtClean="0">
                <a:solidFill>
                  <a:srgbClr val="000000"/>
                </a:solidFill>
              </a:rPr>
              <a:t>Good:</a:t>
            </a:r>
            <a:r>
              <a:rPr lang="en-US" dirty="0" smtClean="0">
                <a:solidFill>
                  <a:srgbClr val="000000"/>
                </a:solidFill>
              </a:rPr>
              <a:t> </a:t>
            </a:r>
            <a:r>
              <a:rPr lang="en-US" dirty="0" smtClean="0">
                <a:solidFill>
                  <a:srgbClr val="FFA92F"/>
                </a:solidFill>
              </a:rPr>
              <a:t>85%</a:t>
            </a:r>
            <a:r>
              <a:rPr lang="en-US" dirty="0" smtClean="0"/>
              <a:t> of the injection sites are associated to a SQL context that can be parameterized</a:t>
            </a:r>
          </a:p>
          <a:p>
            <a:pPr lvl="1"/>
            <a:r>
              <a:rPr lang="en-US" u="sng" dirty="0" smtClean="0"/>
              <a:t>Problem:</a:t>
            </a:r>
            <a:r>
              <a:rPr lang="en-US" dirty="0" smtClean="0">
                <a:solidFill>
                  <a:srgbClr val="FFA92F"/>
                </a:solidFill>
              </a:rPr>
              <a:t> 15%</a:t>
            </a:r>
            <a:r>
              <a:rPr lang="en-US" dirty="0" smtClean="0"/>
              <a:t> </a:t>
            </a:r>
            <a:r>
              <a:rPr lang="en-US" dirty="0"/>
              <a:t>of the queries cannot be </a:t>
            </a:r>
            <a:r>
              <a:rPr lang="en-US" dirty="0" smtClean="0"/>
              <a:t>parameterized</a:t>
            </a:r>
          </a:p>
        </p:txBody>
      </p:sp>
      <p:sp>
        <p:nvSpPr>
          <p:cNvPr id="3" name="Text Placeholder 2"/>
          <p:cNvSpPr>
            <a:spLocks noGrp="1"/>
          </p:cNvSpPr>
          <p:nvPr>
            <p:ph type="body" sz="quarter" idx="10"/>
          </p:nvPr>
        </p:nvSpPr>
        <p:spPr/>
        <p:txBody>
          <a:bodyPr/>
          <a:lstStyle/>
          <a:p>
            <a:r>
              <a:rPr lang="en-US" dirty="0" smtClean="0"/>
              <a:t>SQL Contexts and Parameterization</a:t>
            </a:r>
            <a:endParaRPr lang="en-US" dirty="0"/>
          </a:p>
        </p:txBody>
      </p:sp>
    </p:spTree>
    <p:extLst>
      <p:ext uri="{BB962C8B-B14F-4D97-AF65-F5344CB8AC3E}">
        <p14:creationId xmlns:p14="http://schemas.microsoft.com/office/powerpoint/2010/main" val="8589518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3841"/>
            <a:ext cx="8229600" cy="659071"/>
          </a:xfrm>
        </p:spPr>
        <p:txBody>
          <a:bodyPr/>
          <a:lstStyle/>
          <a:p>
            <a:pPr marL="0" indent="0" algn="ctr">
              <a:buNone/>
            </a:pPr>
            <a:r>
              <a:rPr lang="en-US" sz="2800" dirty="0" err="1" smtClean="0"/>
              <a:t>Parameterizable</a:t>
            </a:r>
            <a:r>
              <a:rPr lang="en-US" sz="2800" dirty="0" smtClean="0"/>
              <a:t> vs</a:t>
            </a:r>
            <a:r>
              <a:rPr lang="en-US" sz="2800" dirty="0" smtClean="0"/>
              <a:t>. Not </a:t>
            </a:r>
            <a:r>
              <a:rPr lang="en-US" sz="2800" dirty="0" err="1" smtClean="0"/>
              <a:t>parameterizable</a:t>
            </a:r>
            <a:endParaRPr lang="en-US" sz="2800" dirty="0" smtClean="0"/>
          </a:p>
        </p:txBody>
      </p:sp>
      <p:sp>
        <p:nvSpPr>
          <p:cNvPr id="3" name="Text Placeholder 2"/>
          <p:cNvSpPr>
            <a:spLocks noGrp="1"/>
          </p:cNvSpPr>
          <p:nvPr>
            <p:ph type="body" sz="quarter" idx="10"/>
          </p:nvPr>
        </p:nvSpPr>
        <p:spPr/>
        <p:txBody>
          <a:bodyPr/>
          <a:lstStyle/>
          <a:p>
            <a:r>
              <a:rPr lang="en-US" dirty="0"/>
              <a:t>“Use parameterized queries”</a:t>
            </a:r>
          </a:p>
        </p:txBody>
      </p:sp>
      <p:pic>
        <p:nvPicPr>
          <p:cNvPr id="6" name="Content Placeholder 7" descr="sql summary context.png"/>
          <p:cNvPicPr>
            <a:picLocks noChangeAspect="1"/>
          </p:cNvPicPr>
          <p:nvPr/>
        </p:nvPicPr>
        <p:blipFill>
          <a:blip r:embed="rId3">
            <a:extLst>
              <a:ext uri="{28A0092B-C50C-407E-A947-70E740481C1C}">
                <a14:useLocalDpi xmlns:a14="http://schemas.microsoft.com/office/drawing/2010/main" val="0"/>
              </a:ext>
            </a:extLst>
          </a:blip>
          <a:srcRect l="257" r="257"/>
          <a:stretch>
            <a:fillRect/>
          </a:stretch>
        </p:blipFill>
        <p:spPr>
          <a:xfrm>
            <a:off x="417648" y="1584942"/>
            <a:ext cx="8269152" cy="4821417"/>
          </a:xfrm>
          <a:prstGeom prst="rect">
            <a:avLst/>
          </a:prstGeom>
        </p:spPr>
      </p:pic>
    </p:spTree>
    <p:extLst>
      <p:ext uri="{BB962C8B-B14F-4D97-AF65-F5344CB8AC3E}">
        <p14:creationId xmlns:p14="http://schemas.microsoft.com/office/powerpoint/2010/main" val="14914020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081"/>
            <a:ext cx="8229600" cy="1705272"/>
          </a:xfrm>
        </p:spPr>
        <p:txBody>
          <a:bodyPr/>
          <a:lstStyle/>
          <a:p>
            <a:r>
              <a:rPr lang="en-US" dirty="0"/>
              <a:t>Out of the </a:t>
            </a:r>
            <a:r>
              <a:rPr lang="en-US" dirty="0" smtClean="0"/>
              <a:t>833 </a:t>
            </a:r>
            <a:r>
              <a:rPr lang="en-US" dirty="0" err="1"/>
              <a:t>parameterizable</a:t>
            </a:r>
            <a:r>
              <a:rPr lang="en-US" dirty="0"/>
              <a:t> </a:t>
            </a:r>
            <a:r>
              <a:rPr lang="en-US" dirty="0" smtClean="0"/>
              <a:t>contexts</a:t>
            </a:r>
            <a:r>
              <a:rPr lang="en-US" dirty="0"/>
              <a:t>, </a:t>
            </a:r>
            <a:r>
              <a:rPr lang="en-US" dirty="0">
                <a:solidFill>
                  <a:schemeClr val="bg2"/>
                </a:solidFill>
              </a:rPr>
              <a:t>94%</a:t>
            </a:r>
            <a:r>
              <a:rPr lang="en-US" dirty="0" smtClean="0"/>
              <a:t> </a:t>
            </a:r>
            <a:r>
              <a:rPr lang="en-US" dirty="0"/>
              <a:t>are </a:t>
            </a:r>
            <a:r>
              <a:rPr lang="en-US" dirty="0" smtClean="0"/>
              <a:t>parameterized</a:t>
            </a:r>
          </a:p>
          <a:p>
            <a:r>
              <a:rPr lang="en-US" dirty="0"/>
              <a:t>It’s still not perfect; </a:t>
            </a:r>
            <a:r>
              <a:rPr lang="en-US" dirty="0" smtClean="0"/>
              <a:t>here's the </a:t>
            </a:r>
            <a:r>
              <a:rPr lang="en-US" dirty="0"/>
              <a:t>breakdown of the remaining </a:t>
            </a:r>
            <a:r>
              <a:rPr lang="en-US" dirty="0">
                <a:solidFill>
                  <a:schemeClr val="bg2"/>
                </a:solidFill>
              </a:rPr>
              <a:t>6</a:t>
            </a:r>
            <a:r>
              <a:rPr lang="en-US" dirty="0" smtClean="0">
                <a:solidFill>
                  <a:schemeClr val="bg2"/>
                </a:solidFill>
              </a:rPr>
              <a:t>%</a:t>
            </a:r>
            <a:r>
              <a:rPr lang="en-US" dirty="0" smtClean="0"/>
              <a:t> </a:t>
            </a:r>
            <a:r>
              <a:rPr lang="en-US" dirty="0"/>
              <a:t>that could be parameterized</a:t>
            </a:r>
          </a:p>
        </p:txBody>
      </p:sp>
      <p:sp>
        <p:nvSpPr>
          <p:cNvPr id="3" name="Text Placeholder 2"/>
          <p:cNvSpPr>
            <a:spLocks noGrp="1"/>
          </p:cNvSpPr>
          <p:nvPr>
            <p:ph type="body" sz="quarter" idx="10"/>
          </p:nvPr>
        </p:nvSpPr>
        <p:spPr/>
        <p:txBody>
          <a:bodyPr/>
          <a:lstStyle/>
          <a:p>
            <a:r>
              <a:rPr lang="en-US" dirty="0" err="1" smtClean="0"/>
              <a:t>Parameterizable</a:t>
            </a:r>
            <a:r>
              <a:rPr lang="en-US" dirty="0" smtClean="0"/>
              <a:t> Contexts</a:t>
            </a:r>
            <a:endParaRPr lang="en-US" dirty="0"/>
          </a:p>
        </p:txBody>
      </p:sp>
      <p:sp>
        <p:nvSpPr>
          <p:cNvPr id="7" name="Content Placeholder 1"/>
          <p:cNvSpPr txBox="1">
            <a:spLocks/>
          </p:cNvSpPr>
          <p:nvPr/>
        </p:nvSpPr>
        <p:spPr>
          <a:xfrm>
            <a:off x="457200" y="3022600"/>
            <a:ext cx="4178685" cy="3301999"/>
          </a:xfrm>
          <a:prstGeom prst="rect">
            <a:avLst/>
          </a:prstGeom>
        </p:spPr>
        <p:txBody>
          <a:bodyPr/>
          <a:lstStyle>
            <a:lvl1pPr marL="342900" indent="-342900" algn="l" defTabSz="457200" rtl="0" eaLnBrk="1" latinLnBrk="0" hangingPunct="1">
              <a:spcBef>
                <a:spcPct val="20000"/>
              </a:spcBef>
              <a:buClr>
                <a:schemeClr val="bg2"/>
              </a:buClr>
              <a:buFont typeface="Courier New"/>
              <a:buChar char="►"/>
              <a:defRPr sz="2400" kern="1200" baseline="0">
                <a:solidFill>
                  <a:schemeClr val="tx1"/>
                </a:solidFill>
                <a:latin typeface="Myriad Pro"/>
                <a:ea typeface="+mn-ea"/>
                <a:cs typeface="Myriad Pro"/>
              </a:defRPr>
            </a:lvl1pPr>
            <a:lvl2pPr marL="742950" indent="-285750" algn="l" defTabSz="457200" rtl="0" eaLnBrk="1" latinLnBrk="0" hangingPunct="1">
              <a:spcBef>
                <a:spcPct val="20000"/>
              </a:spcBef>
              <a:buClr>
                <a:schemeClr val="bg2"/>
              </a:buClr>
              <a:buFont typeface="Courier New"/>
              <a:buChar char="►"/>
              <a:defRPr sz="2000" kern="1200" baseline="0">
                <a:solidFill>
                  <a:schemeClr val="tx1"/>
                </a:solidFill>
                <a:latin typeface="Myriad Pro"/>
                <a:ea typeface="+mn-ea"/>
                <a:cs typeface="Myriad Pro"/>
              </a:defRPr>
            </a:lvl2pPr>
            <a:lvl3pPr marL="1143000" indent="-228600" algn="l" defTabSz="457200" rtl="0" eaLnBrk="1" latinLnBrk="0" hangingPunct="1">
              <a:spcBef>
                <a:spcPct val="20000"/>
              </a:spcBef>
              <a:buClr>
                <a:schemeClr val="bg2"/>
              </a:buClr>
              <a:buFont typeface="Courier New"/>
              <a:buChar char="►"/>
              <a:defRPr sz="1800" kern="1200" baseline="0">
                <a:solidFill>
                  <a:schemeClr val="tx1"/>
                </a:solidFill>
                <a:latin typeface="Myriad Pro"/>
                <a:ea typeface="+mn-ea"/>
                <a:cs typeface="Myriad Pro"/>
              </a:defRPr>
            </a:lvl3pPr>
            <a:lvl4pPr marL="1600200" indent="-228600" algn="l" defTabSz="457200" rtl="0" eaLnBrk="1" latinLnBrk="0" hangingPunct="1">
              <a:spcBef>
                <a:spcPct val="20000"/>
              </a:spcBef>
              <a:buClr>
                <a:srgbClr val="12CDF8"/>
              </a:buClr>
              <a:buFont typeface="Courier New"/>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Clr>
                <a:srgbClr val="12CDF8"/>
              </a:buClr>
              <a:buFont typeface="Courier New"/>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accent2">
                    <a:lumMod val="75000"/>
                  </a:schemeClr>
                </a:solidFill>
              </a:rPr>
              <a:t>Constants: 19%</a:t>
            </a:r>
          </a:p>
          <a:p>
            <a:pPr lvl="1"/>
            <a:r>
              <a:rPr lang="en-US" dirty="0" smtClean="0"/>
              <a:t>Constant identifiers</a:t>
            </a:r>
          </a:p>
          <a:p>
            <a:pPr lvl="1"/>
            <a:r>
              <a:rPr lang="en-US" dirty="0" smtClean="0"/>
              <a:t>Class names</a:t>
            </a:r>
          </a:p>
          <a:p>
            <a:r>
              <a:rPr lang="en-US" dirty="0" smtClean="0">
                <a:solidFill>
                  <a:srgbClr val="800000"/>
                </a:solidFill>
              </a:rPr>
              <a:t>Strings: 34%</a:t>
            </a:r>
          </a:p>
          <a:p>
            <a:pPr lvl="1"/>
            <a:r>
              <a:rPr lang="en-US" dirty="0" smtClean="0"/>
              <a:t>Good </a:t>
            </a:r>
            <a:r>
              <a:rPr lang="en-US" dirty="0" err="1" smtClean="0"/>
              <a:t>ol</a:t>
            </a:r>
            <a:r>
              <a:rPr lang="en-US" dirty="0" smtClean="0"/>
              <a:t>' strings</a:t>
            </a:r>
          </a:p>
          <a:p>
            <a:r>
              <a:rPr lang="en-US" dirty="0" smtClean="0">
                <a:solidFill>
                  <a:schemeClr val="accent4">
                    <a:lumMod val="50000"/>
                  </a:schemeClr>
                </a:solidFill>
              </a:rPr>
              <a:t>Safe types: 47%</a:t>
            </a:r>
          </a:p>
          <a:p>
            <a:pPr lvl="1"/>
            <a:r>
              <a:rPr lang="en-US" dirty="0" smtClean="0"/>
              <a:t>Numeric, Date,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474" y="2757241"/>
            <a:ext cx="5374821" cy="3567358"/>
          </a:xfrm>
          <a:prstGeom prst="rect">
            <a:avLst/>
          </a:prstGeom>
        </p:spPr>
      </p:pic>
    </p:spTree>
    <p:extLst>
      <p:ext uri="{BB962C8B-B14F-4D97-AF65-F5344CB8AC3E}">
        <p14:creationId xmlns:p14="http://schemas.microsoft.com/office/powerpoint/2010/main" val="25276644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SQL_FULL_STATEMENT (</a:t>
            </a:r>
            <a:r>
              <a:rPr lang="en-US" dirty="0" smtClean="0">
                <a:solidFill>
                  <a:srgbClr val="FFA92F"/>
                </a:solidFill>
              </a:rPr>
              <a:t>5.8%</a:t>
            </a:r>
            <a:r>
              <a:rPr lang="en-US" dirty="0" smtClean="0"/>
              <a:t>)</a:t>
            </a:r>
            <a:r>
              <a:rPr lang="en-US" dirty="0"/>
              <a:t>: the entire SQL query is not resolvable statically  (DB, SQL file, configuration files, user, etc</a:t>
            </a:r>
            <a:r>
              <a:rPr lang="en-US" dirty="0" smtClean="0"/>
              <a:t>.)</a:t>
            </a:r>
          </a:p>
          <a:p>
            <a:pPr lvl="1"/>
            <a:r>
              <a:rPr lang="en-US" dirty="0"/>
              <a:t>It’s not a “real” </a:t>
            </a:r>
            <a:r>
              <a:rPr lang="en-US" dirty="0" smtClean="0"/>
              <a:t>context and most </a:t>
            </a:r>
            <a:r>
              <a:rPr lang="en-US" dirty="0"/>
              <a:t>likely a design </a:t>
            </a:r>
            <a:r>
              <a:rPr lang="en-US" dirty="0" smtClean="0"/>
              <a:t>decision</a:t>
            </a:r>
          </a:p>
          <a:p>
            <a:pPr lvl="1"/>
            <a:r>
              <a:rPr lang="en-US" dirty="0" smtClean="0"/>
              <a:t>For web requests, they should have anti-CSRF and access controls in place</a:t>
            </a:r>
          </a:p>
          <a:p>
            <a:r>
              <a:rPr lang="en-US" dirty="0" smtClean="0"/>
              <a:t>SQL_TABLE (</a:t>
            </a:r>
            <a:r>
              <a:rPr lang="en-US" dirty="0" smtClean="0">
                <a:solidFill>
                  <a:srgbClr val="FFA92F"/>
                </a:solidFill>
              </a:rPr>
              <a:t>4.1%</a:t>
            </a:r>
            <a:r>
              <a:rPr lang="en-US" dirty="0" smtClean="0"/>
              <a:t>)</a:t>
            </a:r>
            <a:r>
              <a:rPr lang="en-US" dirty="0"/>
              <a:t>: </a:t>
            </a:r>
            <a:r>
              <a:rPr lang="en-US" dirty="0" smtClean="0"/>
              <a:t>table name</a:t>
            </a:r>
          </a:p>
          <a:p>
            <a:r>
              <a:rPr lang="en-US" dirty="0" smtClean="0"/>
              <a:t>SQL_IDENTIFIER (</a:t>
            </a:r>
            <a:r>
              <a:rPr lang="en-US" dirty="0" smtClean="0">
                <a:solidFill>
                  <a:srgbClr val="FFA92F"/>
                </a:solidFill>
              </a:rPr>
              <a:t>1.4%</a:t>
            </a:r>
            <a:r>
              <a:rPr lang="en-US" dirty="0" smtClean="0"/>
              <a:t>): column name or a variable</a:t>
            </a:r>
          </a:p>
          <a:p>
            <a:r>
              <a:rPr lang="en-US" dirty="0" smtClean="0"/>
              <a:t>SQL_GENERIC (</a:t>
            </a:r>
            <a:r>
              <a:rPr lang="en-US" dirty="0" smtClean="0">
                <a:solidFill>
                  <a:srgbClr val="FFA92F"/>
                </a:solidFill>
              </a:rPr>
              <a:t>4.2%</a:t>
            </a:r>
            <a:r>
              <a:rPr lang="en-US" dirty="0"/>
              <a:t>)</a:t>
            </a:r>
            <a:r>
              <a:rPr lang="en-US" dirty="0" smtClean="0"/>
              <a:t>: keyword, etc.</a:t>
            </a:r>
          </a:p>
        </p:txBody>
      </p:sp>
      <p:sp>
        <p:nvSpPr>
          <p:cNvPr id="3" name="Text Placeholder 2"/>
          <p:cNvSpPr>
            <a:spLocks noGrp="1"/>
          </p:cNvSpPr>
          <p:nvPr>
            <p:ph type="body" sz="quarter" idx="10"/>
          </p:nvPr>
        </p:nvSpPr>
        <p:spPr/>
        <p:txBody>
          <a:bodyPr/>
          <a:lstStyle/>
          <a:p>
            <a:r>
              <a:rPr lang="en-US" dirty="0" smtClean="0"/>
              <a:t>Non-</a:t>
            </a:r>
            <a:r>
              <a:rPr lang="en-US" dirty="0" err="1" smtClean="0"/>
              <a:t>Parameterizable</a:t>
            </a:r>
            <a:r>
              <a:rPr lang="en-US" dirty="0" smtClean="0"/>
              <a:t> Contexts</a:t>
            </a:r>
            <a:endParaRPr lang="en-US" dirty="0"/>
          </a:p>
        </p:txBody>
      </p:sp>
    </p:spTree>
    <p:extLst>
      <p:ext uri="{BB962C8B-B14F-4D97-AF65-F5344CB8AC3E}">
        <p14:creationId xmlns:p14="http://schemas.microsoft.com/office/powerpoint/2010/main" val="20717580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Table name:</a:t>
            </a:r>
          </a:p>
          <a:p>
            <a:pPr marL="457200" lvl="1" indent="0">
              <a:buNone/>
            </a:pPr>
            <a:r>
              <a:rPr lang="en-US" sz="1400" dirty="0" smtClean="0">
                <a:latin typeface="Consolas"/>
                <a:cs typeface="Consolas"/>
              </a:rPr>
              <a:t>stmt1= </a:t>
            </a:r>
            <a:r>
              <a:rPr lang="en-US" sz="1400" dirty="0" err="1" smtClean="0">
                <a:latin typeface="Consolas"/>
                <a:cs typeface="Consolas"/>
              </a:rPr>
              <a:t>c.createStatement</a:t>
            </a:r>
            <a:r>
              <a:rPr lang="en-US" sz="1400" dirty="0" smtClean="0">
                <a:latin typeface="Consolas"/>
                <a:cs typeface="Consolas"/>
              </a:rPr>
              <a:t>();</a:t>
            </a:r>
          </a:p>
          <a:p>
            <a:pPr marL="457200" lvl="1" indent="0">
              <a:buNone/>
            </a:pPr>
            <a:r>
              <a:rPr lang="en-US" sz="1400" dirty="0" smtClean="0">
                <a:latin typeface="Consolas"/>
                <a:cs typeface="Consolas"/>
              </a:rPr>
              <a:t>stmt1.execute(</a:t>
            </a:r>
            <a:r>
              <a:rPr lang="en-US" sz="1400" i="1" dirty="0">
                <a:solidFill>
                  <a:srgbClr val="800000"/>
                </a:solidFill>
                <a:latin typeface="Consolas"/>
                <a:cs typeface="Consolas"/>
              </a:rPr>
              <a:t>"TRUNCATE TABLE `"</a:t>
            </a:r>
            <a:r>
              <a:rPr lang="en-US" sz="1400" dirty="0" smtClean="0">
                <a:latin typeface="Consolas"/>
                <a:cs typeface="Consolas"/>
              </a:rPr>
              <a:t>+ table + </a:t>
            </a:r>
            <a:r>
              <a:rPr lang="en-US" sz="1400" i="1" dirty="0" smtClean="0">
                <a:solidFill>
                  <a:srgbClr val="800000"/>
                </a:solidFill>
                <a:latin typeface="Consolas"/>
                <a:cs typeface="Consolas"/>
              </a:rPr>
              <a:t>"`"</a:t>
            </a:r>
            <a:r>
              <a:rPr lang="en-US" sz="1400" dirty="0">
                <a:latin typeface="Consolas"/>
                <a:cs typeface="Consolas"/>
              </a:rPr>
              <a:t>)</a:t>
            </a:r>
            <a:r>
              <a:rPr lang="en-US" sz="1400" dirty="0" smtClean="0">
                <a:latin typeface="Consolas"/>
                <a:cs typeface="Consolas"/>
              </a:rPr>
              <a:t>;</a:t>
            </a:r>
            <a:endParaRPr lang="en-US" sz="1400" dirty="0">
              <a:latin typeface="Consolas"/>
              <a:cs typeface="Consolas"/>
            </a:endParaRPr>
          </a:p>
          <a:p>
            <a:r>
              <a:rPr lang="en-US" dirty="0" smtClean="0"/>
              <a:t>Trigger name:</a:t>
            </a:r>
          </a:p>
          <a:p>
            <a:pPr marL="457200" lvl="1" indent="0">
              <a:buNone/>
            </a:pPr>
            <a:r>
              <a:rPr lang="en-US" sz="1400" dirty="0" smtClean="0">
                <a:solidFill>
                  <a:srgbClr val="0000FF"/>
                </a:solidFill>
                <a:latin typeface="Consolas"/>
                <a:cs typeface="Consolas"/>
              </a:rPr>
              <a:t>Statement </a:t>
            </a:r>
            <a:r>
              <a:rPr lang="en-US" sz="1400" dirty="0" err="1">
                <a:latin typeface="Consolas"/>
                <a:cs typeface="Consolas"/>
              </a:rPr>
              <a:t>st</a:t>
            </a:r>
            <a:r>
              <a:rPr lang="en-US" sz="1400" dirty="0">
                <a:latin typeface="Consolas"/>
                <a:cs typeface="Consolas"/>
              </a:rPr>
              <a:t> = </a:t>
            </a:r>
            <a:r>
              <a:rPr lang="en-US" sz="1400" dirty="0" err="1">
                <a:latin typeface="Consolas"/>
                <a:cs typeface="Consolas"/>
              </a:rPr>
              <a:t>conn.createStatement</a:t>
            </a:r>
            <a:r>
              <a:rPr lang="en-US" sz="1400" dirty="0">
                <a:latin typeface="Consolas"/>
                <a:cs typeface="Consolas"/>
              </a:rPr>
              <a:t>();</a:t>
            </a:r>
          </a:p>
          <a:p>
            <a:pPr marL="457200" lvl="1" indent="0">
              <a:buNone/>
            </a:pPr>
            <a:r>
              <a:rPr lang="en-US" sz="1400" dirty="0" smtClean="0">
                <a:latin typeface="Consolas"/>
                <a:cs typeface="Consolas"/>
              </a:rPr>
              <a:t>schema </a:t>
            </a:r>
            <a:r>
              <a:rPr lang="en-US" sz="1400" dirty="0">
                <a:latin typeface="Consolas"/>
                <a:cs typeface="Consolas"/>
              </a:rPr>
              <a:t>= </a:t>
            </a:r>
            <a:r>
              <a:rPr lang="en-US" sz="1400" dirty="0" err="1">
                <a:latin typeface="Consolas"/>
                <a:cs typeface="Consolas"/>
              </a:rPr>
              <a:t>StringUtils.quoteIdentifier</a:t>
            </a:r>
            <a:r>
              <a:rPr lang="en-US" sz="1400" dirty="0">
                <a:latin typeface="Consolas"/>
                <a:cs typeface="Consolas"/>
              </a:rPr>
              <a:t>(schema);</a:t>
            </a:r>
          </a:p>
          <a:p>
            <a:pPr marL="457200" lvl="1" indent="0">
              <a:buNone/>
            </a:pPr>
            <a:r>
              <a:rPr lang="en-US" sz="1400" dirty="0" smtClean="0">
                <a:solidFill>
                  <a:srgbClr val="0000FF"/>
                </a:solidFill>
                <a:latin typeface="Consolas"/>
                <a:cs typeface="Consolas"/>
              </a:rPr>
              <a:t>String</a:t>
            </a:r>
            <a:r>
              <a:rPr lang="en-US" sz="1400" dirty="0" smtClean="0">
                <a:latin typeface="Consolas"/>
                <a:cs typeface="Consolas"/>
              </a:rPr>
              <a:t> </a:t>
            </a:r>
            <a:r>
              <a:rPr lang="en-US" sz="1400" dirty="0">
                <a:latin typeface="Consolas"/>
                <a:cs typeface="Consolas"/>
              </a:rPr>
              <a:t>trigger = schema + '.'</a:t>
            </a:r>
          </a:p>
          <a:p>
            <a:pPr marL="457200" lvl="1" indent="0">
              <a:buNone/>
            </a:pPr>
            <a:r>
              <a:rPr lang="en-US" sz="1400" dirty="0">
                <a:latin typeface="Consolas"/>
                <a:cs typeface="Consolas"/>
              </a:rPr>
              <a:t>                + </a:t>
            </a:r>
            <a:r>
              <a:rPr lang="en-US" sz="1400" dirty="0" err="1">
                <a:latin typeface="Consolas"/>
                <a:cs typeface="Consolas"/>
              </a:rPr>
              <a:t>StringUtils.quoteIdentifier</a:t>
            </a:r>
            <a:r>
              <a:rPr lang="en-US" sz="1400" dirty="0">
                <a:latin typeface="Consolas"/>
                <a:cs typeface="Consolas"/>
              </a:rPr>
              <a:t>(PREFIX + table);</a:t>
            </a:r>
          </a:p>
          <a:p>
            <a:pPr marL="457200" lvl="1" indent="0">
              <a:buNone/>
            </a:pPr>
            <a:r>
              <a:rPr lang="en-US" sz="1400" dirty="0" err="1" smtClean="0">
                <a:latin typeface="Consolas"/>
                <a:cs typeface="Consolas"/>
              </a:rPr>
              <a:t>st.execute</a:t>
            </a:r>
            <a:r>
              <a:rPr lang="en-US" sz="1400" dirty="0">
                <a:latin typeface="Consolas"/>
                <a:cs typeface="Consolas"/>
              </a:rPr>
              <a:t>(</a:t>
            </a:r>
            <a:r>
              <a:rPr lang="en-US" sz="1400" i="1" dirty="0">
                <a:solidFill>
                  <a:srgbClr val="800000"/>
                </a:solidFill>
                <a:latin typeface="Consolas"/>
                <a:cs typeface="Consolas"/>
              </a:rPr>
              <a:t>"DROP TRIGGER IF EXISTS "</a:t>
            </a:r>
            <a:r>
              <a:rPr lang="en-US" sz="1400" dirty="0">
                <a:latin typeface="Consolas"/>
                <a:cs typeface="Consolas"/>
              </a:rPr>
              <a:t> + trigger)</a:t>
            </a:r>
            <a:r>
              <a:rPr lang="en-US" sz="1400" dirty="0" smtClean="0">
                <a:latin typeface="Consolas"/>
                <a:cs typeface="Consolas"/>
              </a:rPr>
              <a:t>;</a:t>
            </a:r>
            <a:endParaRPr lang="en-US" dirty="0" smtClean="0"/>
          </a:p>
          <a:p>
            <a:r>
              <a:rPr lang="en-US" u="sng" dirty="0" smtClean="0"/>
              <a:t>Conclusion:</a:t>
            </a:r>
            <a:r>
              <a:rPr lang="en-US" dirty="0" smtClean="0"/>
              <a:t> developers still need to concatenate in some queries.</a:t>
            </a:r>
            <a:endParaRPr lang="en-US" dirty="0"/>
          </a:p>
          <a:p>
            <a:pPr marL="457200" lvl="1" indent="0">
              <a:buNone/>
            </a:pPr>
            <a:endParaRPr lang="en-US" sz="1400" dirty="0" smtClean="0">
              <a:latin typeface="Consolas"/>
              <a:cs typeface="Consolas"/>
            </a:endParaRPr>
          </a:p>
        </p:txBody>
      </p:sp>
      <p:sp>
        <p:nvSpPr>
          <p:cNvPr id="3" name="Text Placeholder 2"/>
          <p:cNvSpPr>
            <a:spLocks noGrp="1"/>
          </p:cNvSpPr>
          <p:nvPr>
            <p:ph type="body" sz="quarter" idx="10"/>
          </p:nvPr>
        </p:nvSpPr>
        <p:spPr/>
        <p:txBody>
          <a:bodyPr/>
          <a:lstStyle/>
          <a:p>
            <a:r>
              <a:rPr lang="en-US" dirty="0" smtClean="0"/>
              <a:t>Parameterize This!</a:t>
            </a:r>
            <a:endParaRPr lang="en-US" dirty="0"/>
          </a:p>
        </p:txBody>
      </p:sp>
    </p:spTree>
    <p:extLst>
      <p:ext uri="{BB962C8B-B14F-4D97-AF65-F5344CB8AC3E}">
        <p14:creationId xmlns:p14="http://schemas.microsoft.com/office/powerpoint/2010/main" val="498223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a:t>“Use an ORM</a:t>
            </a:r>
            <a:r>
              <a:rPr lang="en-US" strike="sngStrike" dirty="0" smtClean="0"/>
              <a:t>”</a:t>
            </a:r>
          </a:p>
          <a:p>
            <a:pPr lvl="1"/>
            <a:r>
              <a:rPr lang="en-US" dirty="0" smtClean="0"/>
              <a:t>Projects use a mixture of ORM and non-ORM SQL </a:t>
            </a:r>
            <a:r>
              <a:rPr lang="en-US" dirty="0"/>
              <a:t>technologies. There is a need for query languages.</a:t>
            </a:r>
            <a:endParaRPr lang="en-US" dirty="0" smtClean="0"/>
          </a:p>
          <a:p>
            <a:r>
              <a:rPr lang="en-US" strike="sngStrike" dirty="0" smtClean="0"/>
              <a:t>“Use parameterized queries”</a:t>
            </a:r>
          </a:p>
          <a:p>
            <a:pPr lvl="1"/>
            <a:r>
              <a:rPr lang="en-US" dirty="0" smtClean="0">
                <a:solidFill>
                  <a:srgbClr val="FFA92F"/>
                </a:solidFill>
              </a:rPr>
              <a:t>15%</a:t>
            </a:r>
            <a:r>
              <a:rPr lang="en-US" dirty="0" smtClean="0"/>
              <a:t> of injection sites cannot be parameterized</a:t>
            </a:r>
          </a:p>
          <a:p>
            <a:pPr lvl="1"/>
            <a:r>
              <a:rPr lang="en-US" dirty="0" smtClean="0"/>
              <a:t>There's hope, most </a:t>
            </a:r>
            <a:r>
              <a:rPr lang="en-US" dirty="0" err="1" smtClean="0"/>
              <a:t>parameterizable</a:t>
            </a:r>
            <a:r>
              <a:rPr lang="en-US" dirty="0" smtClean="0"/>
              <a:t> ones are parameterized (</a:t>
            </a:r>
            <a:r>
              <a:rPr lang="en-US" dirty="0" smtClean="0">
                <a:solidFill>
                  <a:srgbClr val="FFA92F"/>
                </a:solidFill>
              </a:rPr>
              <a:t>94%</a:t>
            </a:r>
            <a:r>
              <a:rPr lang="en-US" dirty="0" smtClean="0"/>
              <a:t>)!</a:t>
            </a:r>
          </a:p>
          <a:p>
            <a:pPr lvl="1"/>
            <a:r>
              <a:rPr lang="en-US" dirty="0" smtClean="0">
                <a:solidFill>
                  <a:srgbClr val="FFA92F"/>
                </a:solidFill>
              </a:rPr>
              <a:t>2%</a:t>
            </a:r>
            <a:r>
              <a:rPr lang="en-US" dirty="0" smtClean="0"/>
              <a:t> of </a:t>
            </a:r>
            <a:r>
              <a:rPr lang="en-US" dirty="0" err="1" smtClean="0"/>
              <a:t>parameterizable</a:t>
            </a:r>
            <a:r>
              <a:rPr lang="en-US" dirty="0" smtClean="0"/>
              <a:t> injection sites use dynamic strings that aren't parameterized; opportunity for SQL injection</a:t>
            </a:r>
          </a:p>
        </p:txBody>
      </p:sp>
      <p:sp>
        <p:nvSpPr>
          <p:cNvPr id="3" name="Text Placeholder 2"/>
          <p:cNvSpPr>
            <a:spLocks noGrp="1"/>
          </p:cNvSpPr>
          <p:nvPr>
            <p:ph type="body" sz="quarter" idx="10"/>
          </p:nvPr>
        </p:nvSpPr>
        <p:spPr/>
        <p:txBody>
          <a:bodyPr/>
          <a:lstStyle/>
          <a:p>
            <a:r>
              <a:rPr lang="en-US" dirty="0"/>
              <a:t>Eliminate String Concatenation</a:t>
            </a:r>
          </a:p>
        </p:txBody>
      </p:sp>
    </p:spTree>
    <p:extLst>
      <p:ext uri="{BB962C8B-B14F-4D97-AF65-F5344CB8AC3E}">
        <p14:creationId xmlns:p14="http://schemas.microsoft.com/office/powerpoint/2010/main" val="15989171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String concatenation cannot easily be eliminated</a:t>
            </a:r>
          </a:p>
          <a:p>
            <a:pPr lvl="1"/>
            <a:r>
              <a:rPr lang="en-US" dirty="0" smtClean="0"/>
              <a:t>How can its effects be mitigated?</a:t>
            </a:r>
          </a:p>
          <a:p>
            <a:r>
              <a:rPr lang="en-US" dirty="0"/>
              <a:t>Let's examine </a:t>
            </a:r>
            <a:r>
              <a:rPr lang="en-US" dirty="0" smtClean="0"/>
              <a:t>some other "</a:t>
            </a:r>
            <a:r>
              <a:rPr lang="en-US" dirty="0"/>
              <a:t>common" security advice</a:t>
            </a:r>
            <a:r>
              <a:rPr lang="en-US" dirty="0" smtClean="0"/>
              <a:t>:</a:t>
            </a:r>
          </a:p>
          <a:p>
            <a:pPr lvl="1"/>
            <a:r>
              <a:rPr lang="en-US" dirty="0" smtClean="0"/>
              <a:t>“Do input validation”</a:t>
            </a:r>
            <a:endParaRPr lang="en-US" dirty="0"/>
          </a:p>
          <a:p>
            <a:pPr lvl="1"/>
            <a:r>
              <a:rPr lang="en-US" dirty="0"/>
              <a:t>“Escape special characters</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Now What?</a:t>
            </a:r>
            <a:endParaRPr lang="en-US" dirty="0"/>
          </a:p>
        </p:txBody>
      </p:sp>
    </p:spTree>
    <p:extLst>
      <p:ext uri="{BB962C8B-B14F-4D97-AF65-F5344CB8AC3E}">
        <p14:creationId xmlns:p14="http://schemas.microsoft.com/office/powerpoint/2010/main" val="1647669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 security researcher at Coverity</a:t>
            </a:r>
          </a:p>
          <a:p>
            <a:pPr lvl="1"/>
            <a:r>
              <a:rPr lang="en-US" dirty="0" smtClean="0"/>
              <a:t>Have spent a fair amount of time on automated analysis of sanitizers, framework analysis, precise remediation advices, context-aware static analysis, etc.</a:t>
            </a:r>
          </a:p>
          <a:p>
            <a:r>
              <a:rPr lang="en-US" dirty="0" smtClean="0"/>
              <a:t>Officer at WASC, contributed to several community projects (Script Mapping, Threat Classification 2, CAPEC, etc.)</a:t>
            </a:r>
          </a:p>
          <a:p>
            <a:r>
              <a:rPr lang="en-US" dirty="0" smtClean="0"/>
              <a:t>Previously at </a:t>
            </a:r>
            <a:r>
              <a:rPr lang="en-US" dirty="0" err="1" smtClean="0"/>
              <a:t>Cigital</a:t>
            </a:r>
            <a:r>
              <a:rPr lang="en-US" dirty="0"/>
              <a:t> </a:t>
            </a:r>
            <a:r>
              <a:rPr lang="en-US" dirty="0" smtClean="0"/>
              <a:t>and </a:t>
            </a:r>
            <a:r>
              <a:rPr lang="en-US" dirty="0" smtClean="0"/>
              <a:t>NIST</a:t>
            </a:r>
            <a:endParaRPr lang="en-US" dirty="0" smtClean="0"/>
          </a:p>
          <a:p>
            <a:r>
              <a:rPr lang="en-US" dirty="0" smtClean="0"/>
              <a:t>On the web:</a:t>
            </a:r>
          </a:p>
          <a:p>
            <a:pPr marL="457200" lvl="1" indent="0">
              <a:buNone/>
            </a:pPr>
            <a:r>
              <a:rPr lang="en-US" dirty="0" smtClean="0"/>
              <a:t>Twitter: @</a:t>
            </a:r>
            <a:r>
              <a:rPr lang="en-US" dirty="0" err="1" smtClean="0"/>
              <a:t>rgaucher</a:t>
            </a:r>
            <a:endParaRPr lang="en-US" dirty="0" smtClean="0"/>
          </a:p>
          <a:p>
            <a:pPr marL="457200" lvl="1" indent="0">
              <a:buNone/>
            </a:pPr>
            <a:r>
              <a:rPr lang="en-US" dirty="0" smtClean="0"/>
              <a:t>Coverity SRL blog: https://communities.coverity.com/blogs/security</a:t>
            </a:r>
          </a:p>
          <a:p>
            <a:pPr marL="457200" lvl="1" indent="0">
              <a:buNone/>
            </a:pPr>
            <a:endParaRPr lang="en-US" dirty="0" smtClean="0"/>
          </a:p>
          <a:p>
            <a:endParaRPr lang="en-US" dirty="0" smtClean="0"/>
          </a:p>
          <a:p>
            <a:endParaRPr lang="en-US" dirty="0"/>
          </a:p>
        </p:txBody>
      </p:sp>
      <p:sp>
        <p:nvSpPr>
          <p:cNvPr id="3" name="Text Placeholder 2"/>
          <p:cNvSpPr>
            <a:spLocks noGrp="1"/>
          </p:cNvSpPr>
          <p:nvPr>
            <p:ph type="body" sz="quarter" idx="10"/>
          </p:nvPr>
        </p:nvSpPr>
        <p:spPr/>
        <p:txBody>
          <a:bodyPr/>
          <a:lstStyle/>
          <a:p>
            <a:r>
              <a:rPr lang="en-US" dirty="0" smtClean="0"/>
              <a:t>About me</a:t>
            </a:r>
            <a:endParaRPr lang="en-US" dirty="0"/>
          </a:p>
        </p:txBody>
      </p:sp>
    </p:spTree>
    <p:extLst>
      <p:ext uri="{BB962C8B-B14F-4D97-AF65-F5344CB8AC3E}">
        <p14:creationId xmlns:p14="http://schemas.microsoft.com/office/powerpoint/2010/main" val="229051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Input validation = </a:t>
            </a:r>
            <a:r>
              <a:rPr lang="en-US" i="1" dirty="0" smtClean="0"/>
              <a:t>“Security through serendipity”</a:t>
            </a:r>
          </a:p>
          <a:p>
            <a:r>
              <a:rPr lang="en-US" dirty="0" smtClean="0"/>
              <a:t>Does the domain of valid input values happens to preclude security problems for all contexts where the data is used? Not necessarily.</a:t>
            </a:r>
          </a:p>
          <a:p>
            <a:r>
              <a:rPr lang="en-US" dirty="0" smtClean="0"/>
              <a:t>The </a:t>
            </a:r>
            <a:r>
              <a:rPr lang="en-US" dirty="0"/>
              <a:t>input validation of data should be dictated by the </a:t>
            </a:r>
            <a:r>
              <a:rPr lang="en-US" dirty="0" smtClean="0"/>
              <a:t>functional requirements </a:t>
            </a:r>
            <a:r>
              <a:rPr lang="en-US" dirty="0"/>
              <a:t>of the application, not by the security </a:t>
            </a:r>
            <a:r>
              <a:rPr lang="en-US" dirty="0" smtClean="0"/>
              <a:t>obligations of SQL contexts.</a:t>
            </a:r>
            <a:endParaRPr lang="en-US" dirty="0"/>
          </a:p>
          <a:p>
            <a:pPr lvl="1"/>
            <a:r>
              <a:rPr lang="en-US" dirty="0" smtClean="0"/>
              <a:t>“</a:t>
            </a:r>
            <a:r>
              <a:rPr lang="en-US" dirty="0"/>
              <a:t>Why can’t my </a:t>
            </a:r>
            <a:r>
              <a:rPr lang="en-US" dirty="0" smtClean="0"/>
              <a:t>password contain % ?</a:t>
            </a:r>
            <a:r>
              <a:rPr lang="en-US" dirty="0"/>
              <a:t>”</a:t>
            </a:r>
          </a:p>
          <a:p>
            <a:pPr lvl="1"/>
            <a:r>
              <a:rPr lang="en-US" dirty="0"/>
              <a:t>“Why can’t Miles O’Brien create a profile?”</a:t>
            </a:r>
          </a:p>
          <a:p>
            <a:r>
              <a:rPr lang="en-US" u="sng" dirty="0" smtClean="0"/>
              <a:t>Conclusion:</a:t>
            </a:r>
            <a:r>
              <a:rPr lang="en-US" dirty="0" smtClean="0"/>
              <a:t> you happen to be safe sometimes, you just cannot guarantee it throughout the application.</a:t>
            </a:r>
            <a:endParaRPr lang="en-US" dirty="0"/>
          </a:p>
        </p:txBody>
      </p:sp>
      <p:sp>
        <p:nvSpPr>
          <p:cNvPr id="3" name="Text Placeholder 2"/>
          <p:cNvSpPr>
            <a:spLocks noGrp="1"/>
          </p:cNvSpPr>
          <p:nvPr>
            <p:ph type="body" sz="quarter" idx="10"/>
          </p:nvPr>
        </p:nvSpPr>
        <p:spPr/>
        <p:txBody>
          <a:bodyPr/>
          <a:lstStyle/>
          <a:p>
            <a:r>
              <a:rPr lang="en-US" dirty="0" smtClean="0"/>
              <a:t>“Do Input Validation”</a:t>
            </a:r>
            <a:endParaRPr lang="en-US" dirty="0"/>
          </a:p>
        </p:txBody>
      </p:sp>
    </p:spTree>
    <p:extLst>
      <p:ext uri="{BB962C8B-B14F-4D97-AF65-F5344CB8AC3E}">
        <p14:creationId xmlns:p14="http://schemas.microsoft.com/office/powerpoint/2010/main" val="23414908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“Do input validation”</a:t>
            </a:r>
          </a:p>
          <a:p>
            <a:pPr lvl="1"/>
            <a:r>
              <a:rPr lang="en-US" dirty="0" smtClean="0"/>
              <a:t>Different contexts have different security obligations</a:t>
            </a:r>
          </a:p>
          <a:p>
            <a:pPr lvl="1"/>
            <a:r>
              <a:rPr lang="en-US" dirty="0" smtClean="0"/>
              <a:t>Functional requirements should drive input validation</a:t>
            </a:r>
          </a:p>
          <a:p>
            <a:r>
              <a:rPr lang="en-US" dirty="0" smtClean="0"/>
              <a:t>“Sanitize special characters”</a:t>
            </a:r>
          </a:p>
        </p:txBody>
      </p:sp>
      <p:sp>
        <p:nvSpPr>
          <p:cNvPr id="3" name="Text Placeholder 2"/>
          <p:cNvSpPr>
            <a:spLocks noGrp="1"/>
          </p:cNvSpPr>
          <p:nvPr>
            <p:ph type="body" sz="quarter" idx="10"/>
          </p:nvPr>
        </p:nvSpPr>
        <p:spPr/>
        <p:txBody>
          <a:bodyPr/>
          <a:lstStyle/>
          <a:p>
            <a:r>
              <a:rPr lang="en-US" dirty="0" smtClean="0"/>
              <a:t>Mitigate String </a:t>
            </a:r>
            <a:r>
              <a:rPr lang="en-US" dirty="0"/>
              <a:t>Concatenation</a:t>
            </a:r>
          </a:p>
        </p:txBody>
      </p:sp>
    </p:spTree>
    <p:extLst>
      <p:ext uri="{BB962C8B-B14F-4D97-AF65-F5344CB8AC3E}">
        <p14:creationId xmlns:p14="http://schemas.microsoft.com/office/powerpoint/2010/main" val="23760061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What's a special character? Different dialects have different requirements.</a:t>
            </a:r>
          </a:p>
          <a:p>
            <a:pPr lvl="1"/>
            <a:r>
              <a:rPr lang="en-US" dirty="0" smtClean="0"/>
              <a:t>Does </a:t>
            </a:r>
            <a:r>
              <a:rPr lang="en-US" dirty="0" smtClean="0">
                <a:latin typeface="Consolas"/>
                <a:cs typeface="Consolas"/>
              </a:rPr>
              <a:t>\</a:t>
            </a:r>
            <a:r>
              <a:rPr lang="en-US" dirty="0" smtClean="0"/>
              <a:t> escaping work for default </a:t>
            </a:r>
            <a:r>
              <a:rPr lang="en-US" dirty="0" err="1" smtClean="0"/>
              <a:t>PostgreSQL</a:t>
            </a:r>
            <a:r>
              <a:rPr lang="en-US" dirty="0" smtClean="0"/>
              <a:t> &gt;= 9.1?</a:t>
            </a:r>
          </a:p>
          <a:p>
            <a:pPr lvl="1"/>
            <a:r>
              <a:rPr lang="en-US" dirty="0" smtClean="0"/>
              <a:t>What needs escaping in a quoted identifier?</a:t>
            </a:r>
          </a:p>
          <a:p>
            <a:r>
              <a:rPr lang="en-US" dirty="0" smtClean="0"/>
              <a:t>Escapers might be useful in a special case where the application is doing a lot of dynamic queries and parameterization would require large scale refactoring.</a:t>
            </a:r>
          </a:p>
          <a:p>
            <a:r>
              <a:rPr lang="en-US" dirty="0" smtClean="0"/>
              <a:t>Not all contexts can use an escaper. Some characters just need to be filtered out.</a:t>
            </a:r>
          </a:p>
        </p:txBody>
      </p:sp>
      <p:sp>
        <p:nvSpPr>
          <p:cNvPr id="3" name="Text Placeholder 2"/>
          <p:cNvSpPr>
            <a:spLocks noGrp="1"/>
          </p:cNvSpPr>
          <p:nvPr>
            <p:ph type="body" sz="quarter" idx="10"/>
          </p:nvPr>
        </p:nvSpPr>
        <p:spPr/>
        <p:txBody>
          <a:bodyPr/>
          <a:lstStyle/>
          <a:p>
            <a:r>
              <a:rPr lang="en-US" dirty="0" smtClean="0"/>
              <a:t>Sanitize special characters</a:t>
            </a:r>
            <a:endParaRPr lang="en-US" dirty="0"/>
          </a:p>
        </p:txBody>
      </p:sp>
    </p:spTree>
    <p:extLst>
      <p:ext uri="{BB962C8B-B14F-4D97-AF65-F5344CB8AC3E}">
        <p14:creationId xmlns:p14="http://schemas.microsoft.com/office/powerpoint/2010/main" val="8950805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“Do input validation”</a:t>
            </a:r>
          </a:p>
          <a:p>
            <a:pPr lvl="1"/>
            <a:r>
              <a:rPr lang="en-US" dirty="0" smtClean="0"/>
              <a:t>Different contexts have different security obligations</a:t>
            </a:r>
          </a:p>
          <a:p>
            <a:pPr lvl="1"/>
            <a:r>
              <a:rPr lang="en-US" dirty="0" smtClean="0"/>
              <a:t>Application requirements should drive input validation</a:t>
            </a:r>
          </a:p>
          <a:p>
            <a:r>
              <a:rPr lang="en-US" strike="sngStrike" dirty="0" smtClean="0"/>
              <a:t>“Sanitize special characters”</a:t>
            </a:r>
          </a:p>
          <a:p>
            <a:pPr lvl="1"/>
            <a:r>
              <a:rPr lang="en-US" dirty="0" smtClean="0"/>
              <a:t>Different dialects have different requirements</a:t>
            </a:r>
          </a:p>
          <a:p>
            <a:pPr lvl="1"/>
            <a:r>
              <a:rPr lang="en-US" dirty="0" smtClean="0"/>
              <a:t>Can be applied incorrectly</a:t>
            </a:r>
          </a:p>
          <a:p>
            <a:pPr lvl="1"/>
            <a:endParaRPr lang="en-US" dirty="0" smtClean="0"/>
          </a:p>
        </p:txBody>
      </p:sp>
      <p:sp>
        <p:nvSpPr>
          <p:cNvPr id="3" name="Text Placeholder 2"/>
          <p:cNvSpPr>
            <a:spLocks noGrp="1"/>
          </p:cNvSpPr>
          <p:nvPr>
            <p:ph type="body" sz="quarter" idx="10"/>
          </p:nvPr>
        </p:nvSpPr>
        <p:spPr/>
        <p:txBody>
          <a:bodyPr/>
          <a:lstStyle/>
          <a:p>
            <a:r>
              <a:rPr lang="en-US" dirty="0" smtClean="0"/>
              <a:t>Mitigate String </a:t>
            </a:r>
            <a:r>
              <a:rPr lang="en-US" dirty="0"/>
              <a:t>Concatenation</a:t>
            </a:r>
          </a:p>
        </p:txBody>
      </p:sp>
    </p:spTree>
    <p:extLst>
      <p:ext uri="{BB962C8B-B14F-4D97-AF65-F5344CB8AC3E}">
        <p14:creationId xmlns:p14="http://schemas.microsoft.com/office/powerpoint/2010/main" val="23911758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String concatenation cannot be eradicated from SQL queries.</a:t>
            </a:r>
          </a:p>
          <a:p>
            <a:r>
              <a:rPr lang="en-US" dirty="0" smtClean="0"/>
              <a:t>Input validation may not be adequate, sanitizers can help but can also hinder.</a:t>
            </a:r>
          </a:p>
          <a:p>
            <a:r>
              <a:rPr lang="en-US" dirty="0" smtClean="0"/>
              <a:t>Security ought to provide developers helpful advice:</a:t>
            </a:r>
          </a:p>
          <a:p>
            <a:pPr lvl="1"/>
            <a:r>
              <a:rPr lang="en-US" dirty="0" smtClean="0"/>
              <a:t>Code, code, code…</a:t>
            </a:r>
          </a:p>
          <a:p>
            <a:pPr lvl="1"/>
            <a:r>
              <a:rPr lang="en-US" dirty="0" smtClean="0"/>
              <a:t>Specific to a technology (JDBC, Hibernate HQL, etc.)</a:t>
            </a:r>
          </a:p>
          <a:p>
            <a:pPr lvl="1"/>
            <a:r>
              <a:rPr lang="en-US" dirty="0" smtClean="0"/>
              <a:t>And specific to a context (table name, IN clause, etc.)</a:t>
            </a:r>
          </a:p>
          <a:p>
            <a:r>
              <a:rPr lang="en-US" dirty="0" smtClean="0"/>
              <a:t>Working with developers </a:t>
            </a:r>
            <a:r>
              <a:rPr lang="en-US" dirty="0"/>
              <a:t>to build this kind of </a:t>
            </a:r>
            <a:r>
              <a:rPr lang="en-US" dirty="0" smtClean="0"/>
              <a:t>documentation for </a:t>
            </a:r>
            <a:r>
              <a:rPr lang="en-US" dirty="0"/>
              <a:t>your organization’s specific use of technologies and query styles </a:t>
            </a:r>
            <a:r>
              <a:rPr lang="en-US" dirty="0" smtClean="0"/>
              <a:t>will help reduce SQL injection defects.</a:t>
            </a:r>
            <a:endParaRPr lang="en-US" dirty="0"/>
          </a:p>
          <a:p>
            <a:endParaRPr lang="en-US" dirty="0" smtClean="0"/>
          </a:p>
          <a:p>
            <a:endParaRPr lang="en-US" dirty="0"/>
          </a:p>
        </p:txBody>
      </p:sp>
      <p:sp>
        <p:nvSpPr>
          <p:cNvPr id="3" name="Text Placeholder 2"/>
          <p:cNvSpPr>
            <a:spLocks noGrp="1"/>
          </p:cNvSpPr>
          <p:nvPr>
            <p:ph type="body" sz="quarter" idx="10"/>
          </p:nvPr>
        </p:nvSpPr>
        <p:spPr/>
        <p:txBody>
          <a:bodyPr/>
          <a:lstStyle/>
          <a:p>
            <a:r>
              <a:rPr lang="en-US" dirty="0" smtClean="0"/>
              <a:t>SQL Conclusions</a:t>
            </a:r>
            <a:endParaRPr lang="en-US" dirty="0"/>
          </a:p>
        </p:txBody>
      </p:sp>
    </p:spTree>
    <p:extLst>
      <p:ext uri="{BB962C8B-B14F-4D97-AF65-F5344CB8AC3E}">
        <p14:creationId xmlns:p14="http://schemas.microsoft.com/office/powerpoint/2010/main" val="4443380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254" y="477098"/>
            <a:ext cx="7966715" cy="1124368"/>
          </a:xfrm>
        </p:spPr>
        <p:txBody>
          <a:bodyPr/>
          <a:lstStyle/>
          <a:p>
            <a:r>
              <a:rPr lang="en-US" dirty="0" smtClean="0"/>
              <a:t>Cross-Site Scripting</a:t>
            </a:r>
            <a:endParaRPr lang="en-US" dirty="0"/>
          </a:p>
        </p:txBody>
      </p:sp>
    </p:spTree>
    <p:extLst>
      <p:ext uri="{BB962C8B-B14F-4D97-AF65-F5344CB8AC3E}">
        <p14:creationId xmlns:p14="http://schemas.microsoft.com/office/powerpoint/2010/main" val="13689094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080"/>
            <a:ext cx="8229600" cy="5048792"/>
          </a:xfrm>
        </p:spPr>
        <p:txBody>
          <a:bodyPr/>
          <a:lstStyle/>
          <a:p>
            <a:r>
              <a:rPr lang="en-US" dirty="0" smtClean="0"/>
              <a:t>From a code perspective, XSS isn’t a single vulnerability. It’s a group of vulnerabilities that mostly involve injection of tainted data into various HTML contexts.</a:t>
            </a:r>
          </a:p>
          <a:p>
            <a:r>
              <a:rPr lang="en-US" dirty="0"/>
              <a:t>There is no one way to fix all XSS vulnerabilities with one magic “cleansing function</a:t>
            </a:r>
            <a:r>
              <a:rPr lang="en-US" dirty="0" smtClean="0"/>
              <a:t>”. Developers really need to understand this. </a:t>
            </a:r>
          </a:p>
          <a:p>
            <a:r>
              <a:rPr lang="en-US" dirty="0" smtClean="0"/>
              <a:t>Let's </a:t>
            </a:r>
            <a:r>
              <a:rPr lang="en-US" dirty="0"/>
              <a:t>examine the "common" security </a:t>
            </a:r>
            <a:r>
              <a:rPr lang="en-US" dirty="0" smtClean="0"/>
              <a:t>advices </a:t>
            </a:r>
            <a:r>
              <a:rPr lang="en-US" dirty="0"/>
              <a:t>given to developers:</a:t>
            </a:r>
          </a:p>
          <a:p>
            <a:pPr lvl="1"/>
            <a:r>
              <a:rPr lang="en-US" dirty="0"/>
              <a:t>“Use </a:t>
            </a:r>
            <a:r>
              <a:rPr lang="en-US" dirty="0" smtClean="0"/>
              <a:t>HTML escaping”</a:t>
            </a:r>
          </a:p>
          <a:p>
            <a:pPr lvl="1"/>
            <a:r>
              <a:rPr lang="en-US" dirty="0" smtClean="0"/>
              <a:t>“Don’t insert user data in &lt;random HTML location here&gt;”</a:t>
            </a:r>
          </a:p>
          <a:p>
            <a:pPr lvl="1"/>
            <a:r>
              <a:rPr lang="en-US" dirty="0" smtClean="0"/>
              <a:t>“Use auto-escaping template engines”</a:t>
            </a:r>
            <a:endParaRPr lang="en-US" dirty="0"/>
          </a:p>
        </p:txBody>
      </p:sp>
      <p:sp>
        <p:nvSpPr>
          <p:cNvPr id="4" name="Text Placeholder 3"/>
          <p:cNvSpPr>
            <a:spLocks noGrp="1"/>
          </p:cNvSpPr>
          <p:nvPr>
            <p:ph type="body" sz="quarter" idx="10"/>
          </p:nvPr>
        </p:nvSpPr>
        <p:spPr/>
        <p:txBody>
          <a:bodyPr/>
          <a:lstStyle/>
          <a:p>
            <a:r>
              <a:rPr lang="en-US" sz="3600" dirty="0" smtClean="0"/>
              <a:t>XSS is confusing</a:t>
            </a:r>
            <a:endParaRPr lang="en-US" sz="3600" dirty="0"/>
          </a:p>
        </p:txBody>
      </p:sp>
    </p:spTree>
    <p:extLst>
      <p:ext uri="{BB962C8B-B14F-4D97-AF65-F5344CB8AC3E}">
        <p14:creationId xmlns:p14="http://schemas.microsoft.com/office/powerpoint/2010/main" val="25844364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HTML entity escaping can be used in several locations in an HTML document</a:t>
            </a:r>
          </a:p>
          <a:p>
            <a:r>
              <a:rPr lang="en-US" dirty="0" smtClean="0"/>
              <a:t>It can be used when the web browser will be able to process the HTML entities. For example, it is correct for the value of a </a:t>
            </a:r>
            <a:r>
              <a:rPr lang="en-US" sz="1800" dirty="0" smtClean="0">
                <a:latin typeface="Consolas"/>
                <a:cs typeface="Consolas"/>
              </a:rPr>
              <a:t>&lt;div&gt;</a:t>
            </a:r>
            <a:r>
              <a:rPr lang="en-US" dirty="0" smtClean="0"/>
              <a:t> or an HTML attribute.</a:t>
            </a:r>
          </a:p>
          <a:p>
            <a:r>
              <a:rPr lang="en-US" dirty="0" smtClean="0"/>
              <a:t>However, HTML escaping cannot be used in in all cases: you wouldn’t escape an attribute name, or the content of a </a:t>
            </a:r>
            <a:r>
              <a:rPr lang="en-US" sz="1800" dirty="0" smtClean="0">
                <a:latin typeface="Consolas"/>
                <a:cs typeface="Consolas"/>
              </a:rPr>
              <a:t>&lt;style&gt;</a:t>
            </a:r>
          </a:p>
          <a:p>
            <a:r>
              <a:rPr lang="en-US" dirty="0" smtClean="0"/>
              <a:t>To better understand when we can use this HTML escaper and when we cannot, we need to talk about HTML contexts</a:t>
            </a:r>
            <a:endParaRPr lang="en-US" dirty="0"/>
          </a:p>
        </p:txBody>
      </p:sp>
      <p:sp>
        <p:nvSpPr>
          <p:cNvPr id="3" name="Text Placeholder 2"/>
          <p:cNvSpPr>
            <a:spLocks noGrp="1"/>
          </p:cNvSpPr>
          <p:nvPr>
            <p:ph type="body" sz="quarter" idx="10"/>
          </p:nvPr>
        </p:nvSpPr>
        <p:spPr/>
        <p:txBody>
          <a:bodyPr/>
          <a:lstStyle/>
          <a:p>
            <a:r>
              <a:rPr lang="en-US" dirty="0" smtClean="0"/>
              <a:t>“Use HTML escaping”</a:t>
            </a:r>
            <a:endParaRPr lang="en-US" dirty="0"/>
          </a:p>
        </p:txBody>
      </p:sp>
    </p:spTree>
    <p:extLst>
      <p:ext uri="{BB962C8B-B14F-4D97-AF65-F5344CB8AC3E}">
        <p14:creationId xmlns:p14="http://schemas.microsoft.com/office/powerpoint/2010/main" val="39522625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documentation really describes what HTML contexts are or gives an good list of them</a:t>
            </a:r>
          </a:p>
          <a:p>
            <a:r>
              <a:rPr lang="en-US" dirty="0" smtClean="0"/>
              <a:t>Practically, many places in an HTML page (</a:t>
            </a:r>
            <a:r>
              <a:rPr lang="en-US" dirty="0" err="1" smtClean="0"/>
              <a:t>inc.</a:t>
            </a:r>
            <a:r>
              <a:rPr lang="en-US" dirty="0" smtClean="0"/>
              <a:t> CSS, JS, etc.) have the same security obligation. These are the HTML contexts.</a:t>
            </a:r>
          </a:p>
          <a:p>
            <a:r>
              <a:rPr lang="en-US" dirty="0" smtClean="0"/>
              <a:t>Simple example, double quoted HTML attribute value</a:t>
            </a:r>
          </a:p>
          <a:p>
            <a:pPr marL="0" indent="0">
              <a:buNone/>
            </a:pPr>
            <a:r>
              <a:rPr lang="en-US" dirty="0" smtClean="0">
                <a:solidFill>
                  <a:schemeClr val="accent6">
                    <a:lumMod val="50000"/>
                  </a:schemeClr>
                </a:solidFill>
                <a:latin typeface="Consolas"/>
                <a:cs typeface="Consolas"/>
              </a:rPr>
              <a:t>   &lt;</a:t>
            </a:r>
            <a:r>
              <a:rPr lang="en-US" dirty="0" smtClean="0">
                <a:latin typeface="Consolas"/>
                <a:cs typeface="Consolas"/>
              </a:rPr>
              <a:t>div </a:t>
            </a:r>
            <a:r>
              <a:rPr lang="en-US" dirty="0" smtClean="0">
                <a:solidFill>
                  <a:schemeClr val="tx2">
                    <a:lumMod val="50000"/>
                  </a:schemeClr>
                </a:solidFill>
                <a:latin typeface="Consolas"/>
                <a:cs typeface="Consolas"/>
              </a:rPr>
              <a:t>id</a:t>
            </a:r>
            <a:r>
              <a:rPr lang="en-US" dirty="0" smtClean="0">
                <a:solidFill>
                  <a:srgbClr val="8D6C05"/>
                </a:solidFill>
                <a:latin typeface="Consolas"/>
                <a:cs typeface="Consolas"/>
              </a:rPr>
              <a:t>=</a:t>
            </a:r>
            <a:r>
              <a:rPr lang="en-US" dirty="0">
                <a:solidFill>
                  <a:srgbClr val="8D6C05"/>
                </a:solidFill>
                <a:latin typeface="Consolas"/>
                <a:cs typeface="Consolas"/>
              </a:rPr>
              <a:t>"</a:t>
            </a:r>
            <a:r>
              <a:rPr lang="en-US" i="1" dirty="0" smtClean="0">
                <a:solidFill>
                  <a:schemeClr val="accent3">
                    <a:lumMod val="50000"/>
                  </a:schemeClr>
                </a:solidFill>
                <a:latin typeface="Consolas"/>
                <a:cs typeface="Consolas"/>
              </a:rPr>
              <a:t>$</a:t>
            </a:r>
            <a:r>
              <a:rPr lang="en-US" i="1" dirty="0">
                <a:solidFill>
                  <a:schemeClr val="accent3">
                    <a:lumMod val="50000"/>
                  </a:schemeClr>
                </a:solidFill>
                <a:latin typeface="Consolas"/>
                <a:cs typeface="Consolas"/>
              </a:rPr>
              <a:t>{</a:t>
            </a:r>
            <a:r>
              <a:rPr lang="en-US" i="1" dirty="0" err="1" smtClean="0">
                <a:solidFill>
                  <a:schemeClr val="accent3">
                    <a:lumMod val="50000"/>
                  </a:schemeClr>
                </a:solidFill>
                <a:latin typeface="Consolas"/>
                <a:cs typeface="Consolas"/>
              </a:rPr>
              <a:t>inj_var</a:t>
            </a:r>
            <a:r>
              <a:rPr lang="en-US" i="1" dirty="0" smtClean="0">
                <a:solidFill>
                  <a:schemeClr val="accent3">
                    <a:lumMod val="50000"/>
                  </a:schemeClr>
                </a:solidFill>
                <a:latin typeface="Consolas"/>
                <a:cs typeface="Consolas"/>
              </a:rPr>
              <a:t>}</a:t>
            </a:r>
            <a:r>
              <a:rPr lang="en-US" dirty="0" smtClean="0">
                <a:solidFill>
                  <a:srgbClr val="8D6C05"/>
                </a:solidFill>
                <a:latin typeface="Consolas"/>
                <a:cs typeface="Consolas"/>
              </a:rPr>
              <a:t>"&gt;…</a:t>
            </a:r>
            <a:r>
              <a:rPr lang="en-US" dirty="0">
                <a:solidFill>
                  <a:srgbClr val="8D6C05"/>
                </a:solidFill>
                <a:latin typeface="Consolas"/>
                <a:cs typeface="Consolas"/>
              </a:rPr>
              <a:t/>
            </a:r>
            <a:br>
              <a:rPr lang="en-US" dirty="0">
                <a:solidFill>
                  <a:srgbClr val="8D6C05"/>
                </a:solidFill>
                <a:latin typeface="Consolas"/>
                <a:cs typeface="Consolas"/>
              </a:rPr>
            </a:br>
            <a:r>
              <a:rPr lang="en-US" dirty="0" smtClean="0">
                <a:solidFill>
                  <a:srgbClr val="8D6C05"/>
                </a:solidFill>
                <a:latin typeface="Consolas"/>
                <a:cs typeface="Consolas"/>
              </a:rPr>
              <a:t>   </a:t>
            </a:r>
            <a:r>
              <a:rPr lang="en-US" dirty="0" smtClean="0">
                <a:solidFill>
                  <a:schemeClr val="accent6">
                    <a:lumMod val="50000"/>
                  </a:schemeClr>
                </a:solidFill>
                <a:latin typeface="Consolas"/>
                <a:cs typeface="Consolas"/>
              </a:rPr>
              <a:t>&lt;</a:t>
            </a:r>
            <a:r>
              <a:rPr lang="en-US" dirty="0" smtClean="0">
                <a:latin typeface="Consolas"/>
                <a:cs typeface="Consolas"/>
              </a:rPr>
              <a:t>pre </a:t>
            </a:r>
            <a:r>
              <a:rPr lang="en-US" dirty="0" smtClean="0">
                <a:solidFill>
                  <a:schemeClr val="tx2">
                    <a:lumMod val="50000"/>
                  </a:schemeClr>
                </a:solidFill>
                <a:latin typeface="Consolas"/>
                <a:cs typeface="Consolas"/>
              </a:rPr>
              <a:t>class</a:t>
            </a:r>
            <a:r>
              <a:rPr lang="en-US" dirty="0" smtClean="0">
                <a:solidFill>
                  <a:srgbClr val="8D6C05"/>
                </a:solidFill>
                <a:latin typeface="Consolas"/>
                <a:cs typeface="Consolas"/>
              </a:rPr>
              <a:t>=</a:t>
            </a:r>
            <a:r>
              <a:rPr lang="en-US" dirty="0">
                <a:solidFill>
                  <a:srgbClr val="8D6C05"/>
                </a:solidFill>
                <a:latin typeface="Consolas"/>
                <a:cs typeface="Consolas"/>
              </a:rPr>
              <a:t>"</a:t>
            </a:r>
            <a:r>
              <a:rPr lang="en-US" i="1" dirty="0">
                <a:solidFill>
                  <a:schemeClr val="accent3">
                    <a:lumMod val="50000"/>
                  </a:schemeClr>
                </a:solidFill>
                <a:latin typeface="Consolas"/>
                <a:cs typeface="Consolas"/>
              </a:rPr>
              <a:t>${</a:t>
            </a:r>
            <a:r>
              <a:rPr lang="en-US" i="1" dirty="0" err="1">
                <a:solidFill>
                  <a:schemeClr val="accent3">
                    <a:lumMod val="50000"/>
                  </a:schemeClr>
                </a:solidFill>
                <a:latin typeface="Consolas"/>
                <a:cs typeface="Consolas"/>
              </a:rPr>
              <a:t>inj_var</a:t>
            </a:r>
            <a:r>
              <a:rPr lang="en-US" i="1" dirty="0">
                <a:solidFill>
                  <a:schemeClr val="accent3">
                    <a:lumMod val="50000"/>
                  </a:schemeClr>
                </a:solidFill>
                <a:latin typeface="Consolas"/>
                <a:cs typeface="Consolas"/>
              </a:rPr>
              <a:t>}</a:t>
            </a:r>
            <a:r>
              <a:rPr lang="en-US" dirty="0">
                <a:solidFill>
                  <a:srgbClr val="8D6C05"/>
                </a:solidFill>
                <a:latin typeface="Consolas"/>
                <a:cs typeface="Consolas"/>
              </a:rPr>
              <a:t>"</a:t>
            </a:r>
            <a:r>
              <a:rPr lang="en-US" dirty="0" smtClean="0">
                <a:solidFill>
                  <a:srgbClr val="8D6C05"/>
                </a:solidFill>
                <a:latin typeface="Consolas"/>
                <a:cs typeface="Consolas"/>
              </a:rPr>
              <a:t>&gt;…</a:t>
            </a:r>
            <a:endParaRPr lang="en-US" dirty="0"/>
          </a:p>
          <a:p>
            <a:r>
              <a:rPr lang="en-US" dirty="0" smtClean="0"/>
              <a:t>Some of the contexts: </a:t>
            </a:r>
          </a:p>
          <a:p>
            <a:pPr lvl="1"/>
            <a:r>
              <a:rPr lang="en-US" dirty="0" smtClean="0"/>
              <a:t>JavaScript string, HTML tag name, HTML attribute name, CSS string, CSS code, JavaScript code, HTML RCDATA, HTML PCDATA, HTML script tag body, URL, etc.</a:t>
            </a:r>
            <a:endParaRPr lang="en-US" dirty="0" smtClean="0">
              <a:solidFill>
                <a:srgbClr val="8D6C05"/>
              </a:solidFill>
              <a:latin typeface="Consolas"/>
              <a:cs typeface="Consolas"/>
            </a:endParaRPr>
          </a:p>
          <a:p>
            <a:pPr marL="0" indent="0">
              <a:buNone/>
            </a:pPr>
            <a:endParaRPr lang="en-US" dirty="0" smtClean="0"/>
          </a:p>
          <a:p>
            <a:pPr marL="0" indent="0">
              <a:buNone/>
            </a:pPr>
            <a:endParaRPr lang="en-US" dirty="0" smtClean="0"/>
          </a:p>
          <a:p>
            <a:endParaRPr lang="en-US" dirty="0"/>
          </a:p>
          <a:p>
            <a:endParaRPr lang="en-US" dirty="0" smtClean="0"/>
          </a:p>
        </p:txBody>
      </p:sp>
      <p:sp>
        <p:nvSpPr>
          <p:cNvPr id="3" name="Text Placeholder 2"/>
          <p:cNvSpPr>
            <a:spLocks noGrp="1"/>
          </p:cNvSpPr>
          <p:nvPr>
            <p:ph type="body" sz="quarter" idx="10"/>
          </p:nvPr>
        </p:nvSpPr>
        <p:spPr/>
        <p:txBody>
          <a:bodyPr/>
          <a:lstStyle/>
          <a:p>
            <a:r>
              <a:rPr lang="en-US" dirty="0" smtClean="0"/>
              <a:t>HTML Contexts?</a:t>
            </a:r>
            <a:endParaRPr lang="en-US" dirty="0"/>
          </a:p>
        </p:txBody>
      </p:sp>
    </p:spTree>
    <p:extLst>
      <p:ext uri="{BB962C8B-B14F-4D97-AF65-F5344CB8AC3E}">
        <p14:creationId xmlns:p14="http://schemas.microsoft.com/office/powerpoint/2010/main" val="21770597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080"/>
            <a:ext cx="6144322" cy="3495752"/>
          </a:xfrm>
        </p:spPr>
        <p:txBody>
          <a:bodyPr/>
          <a:lstStyle/>
          <a:p>
            <a:pPr marL="0" indent="0">
              <a:buNone/>
            </a:pPr>
            <a:r>
              <a:rPr lang="en-US" sz="1800" dirty="0" smtClean="0">
                <a:solidFill>
                  <a:schemeClr val="accent6">
                    <a:lumMod val="50000"/>
                  </a:schemeClr>
                </a:solidFill>
                <a:latin typeface="Consolas"/>
                <a:cs typeface="Consolas"/>
              </a:rPr>
              <a:t> &lt;</a:t>
            </a:r>
            <a:r>
              <a:rPr lang="en-US" sz="1800" dirty="0" smtClean="0">
                <a:latin typeface="Consolas"/>
                <a:cs typeface="Consolas"/>
              </a:rPr>
              <a:t>a </a:t>
            </a:r>
            <a:r>
              <a:rPr lang="en-US" sz="1800" dirty="0" err="1" smtClean="0">
                <a:solidFill>
                  <a:schemeClr val="tx2">
                    <a:lumMod val="50000"/>
                  </a:schemeClr>
                </a:solidFill>
                <a:latin typeface="Consolas"/>
                <a:cs typeface="Consolas"/>
              </a:rPr>
              <a:t>href</a:t>
            </a:r>
            <a:r>
              <a:rPr lang="en-US" sz="1800" dirty="0" smtClean="0">
                <a:solidFill>
                  <a:srgbClr val="8D6C05"/>
                </a:solidFill>
                <a:latin typeface="Consolas"/>
                <a:cs typeface="Consolas"/>
              </a:rPr>
              <a:t>=</a:t>
            </a:r>
            <a:r>
              <a:rPr lang="en-US" sz="1800" dirty="0">
                <a:solidFill>
                  <a:schemeClr val="accent6">
                    <a:lumMod val="50000"/>
                  </a:schemeClr>
                </a:solidFill>
                <a:latin typeface="Consolas"/>
                <a:cs typeface="Consolas"/>
              </a:rPr>
              <a:t>"</a:t>
            </a:r>
            <a:r>
              <a:rPr lang="en-US" sz="1800" dirty="0" err="1" smtClean="0">
                <a:solidFill>
                  <a:schemeClr val="accent2">
                    <a:lumMod val="75000"/>
                  </a:schemeClr>
                </a:solidFill>
                <a:latin typeface="Consolas"/>
                <a:cs typeface="Consolas"/>
              </a:rPr>
              <a:t>javascript:</a:t>
            </a:r>
            <a:r>
              <a:rPr lang="en-US" sz="1800" dirty="0" err="1" smtClean="0">
                <a:solidFill>
                  <a:schemeClr val="accent3">
                    <a:lumMod val="50000"/>
                  </a:schemeClr>
                </a:solidFill>
                <a:latin typeface="Consolas"/>
                <a:cs typeface="Consolas"/>
              </a:rPr>
              <a:t>hello</a:t>
            </a:r>
            <a:r>
              <a:rPr lang="en-US" sz="1800" dirty="0" smtClean="0">
                <a:solidFill>
                  <a:schemeClr val="accent3">
                    <a:lumMod val="50000"/>
                  </a:schemeClr>
                </a:solidFill>
                <a:latin typeface="Consolas"/>
                <a:cs typeface="Consolas"/>
              </a:rPr>
              <a:t>(</a:t>
            </a:r>
            <a:r>
              <a:rPr lang="fr-FR" sz="1800" i="1" dirty="0">
                <a:solidFill>
                  <a:schemeClr val="accent3">
                    <a:lumMod val="50000"/>
                  </a:schemeClr>
                </a:solidFill>
                <a:latin typeface="Consolas"/>
                <a:cs typeface="Consolas"/>
              </a:rPr>
              <a:t>'</a:t>
            </a:r>
            <a:r>
              <a:rPr lang="en-US" sz="1800" i="1" dirty="0" smtClean="0">
                <a:solidFill>
                  <a:schemeClr val="accent3">
                    <a:lumMod val="50000"/>
                  </a:schemeClr>
                </a:solidFill>
                <a:latin typeface="Consolas"/>
                <a:cs typeface="Consolas"/>
              </a:rPr>
              <a:t>${</a:t>
            </a:r>
            <a:r>
              <a:rPr lang="en-US" sz="1800" i="1" dirty="0" err="1" smtClean="0">
                <a:solidFill>
                  <a:schemeClr val="accent3">
                    <a:lumMod val="50000"/>
                  </a:schemeClr>
                </a:solidFill>
                <a:latin typeface="Consolas"/>
                <a:cs typeface="Consolas"/>
              </a:rPr>
              <a:t>inj_var</a:t>
            </a:r>
            <a:r>
              <a:rPr lang="en-US" sz="1800" i="1" dirty="0" smtClean="0">
                <a:solidFill>
                  <a:schemeClr val="accent3">
                    <a:lumMod val="50000"/>
                  </a:schemeClr>
                </a:solidFill>
                <a:latin typeface="Consolas"/>
                <a:cs typeface="Consolas"/>
              </a:rPr>
              <a:t>}</a:t>
            </a:r>
            <a:r>
              <a:rPr lang="fr-FR" sz="1800" i="1" dirty="0" smtClean="0">
                <a:solidFill>
                  <a:schemeClr val="accent3">
                    <a:lumMod val="50000"/>
                  </a:schemeClr>
                </a:solidFill>
                <a:latin typeface="Consolas"/>
                <a:cs typeface="Consolas"/>
              </a:rPr>
              <a:t>'</a:t>
            </a:r>
            <a:r>
              <a:rPr lang="en-US" sz="1800" dirty="0" smtClean="0">
                <a:solidFill>
                  <a:schemeClr val="accent3">
                    <a:lumMod val="50000"/>
                  </a:schemeClr>
                </a:solidFill>
                <a:latin typeface="Consolas"/>
                <a:cs typeface="Consolas"/>
              </a:rPr>
              <a:t>)</a:t>
            </a:r>
            <a:r>
              <a:rPr lang="en-US" sz="1800" dirty="0" smtClean="0">
                <a:solidFill>
                  <a:srgbClr val="8D6C05"/>
                </a:solidFill>
                <a:latin typeface="Consolas"/>
                <a:cs typeface="Consolas"/>
              </a:rPr>
              <a:t>"</a:t>
            </a:r>
            <a:r>
              <a:rPr lang="en-US" sz="1800" dirty="0">
                <a:solidFill>
                  <a:srgbClr val="8D6C05"/>
                </a:solidFill>
                <a:latin typeface="Consolas"/>
                <a:cs typeface="Consolas"/>
              </a:rPr>
              <a:t>&gt;</a:t>
            </a:r>
            <a:endParaRPr lang="en-US" sz="1800" dirty="0" smtClean="0">
              <a:solidFill>
                <a:srgbClr val="8D6C05"/>
              </a:solidFill>
              <a:latin typeface="Consolas"/>
              <a:cs typeface="Consolas"/>
            </a:endParaRPr>
          </a:p>
        </p:txBody>
      </p:sp>
      <p:sp>
        <p:nvSpPr>
          <p:cNvPr id="3" name="Text Placeholder 2"/>
          <p:cNvSpPr>
            <a:spLocks noGrp="1"/>
          </p:cNvSpPr>
          <p:nvPr>
            <p:ph type="body" sz="quarter" idx="10"/>
          </p:nvPr>
        </p:nvSpPr>
        <p:spPr/>
        <p:txBody>
          <a:bodyPr/>
          <a:lstStyle/>
          <a:p>
            <a:r>
              <a:rPr lang="en-US" dirty="0" smtClean="0"/>
              <a:t>The </a:t>
            </a:r>
            <a:r>
              <a:rPr lang="en-US" strike="sngStrike" dirty="0" smtClean="0"/>
              <a:t>joy</a:t>
            </a:r>
            <a:r>
              <a:rPr lang="en-US" dirty="0" smtClean="0"/>
              <a:t> of nested contexts</a:t>
            </a:r>
            <a:endParaRPr lang="en-US" dirty="0"/>
          </a:p>
        </p:txBody>
      </p:sp>
      <p:sp>
        <p:nvSpPr>
          <p:cNvPr id="4" name="Left Brace 3"/>
          <p:cNvSpPr/>
          <p:nvPr/>
        </p:nvSpPr>
        <p:spPr>
          <a:xfrm rot="16200000">
            <a:off x="4652990" y="1132306"/>
            <a:ext cx="182880" cy="1179872"/>
          </a:xfrm>
          <a:prstGeom prst="leftBrace">
            <a:avLst>
              <a:gd name="adj1" fmla="val 8333"/>
              <a:gd name="adj2" fmla="val 50794"/>
            </a:avLst>
          </a:prstGeom>
          <a:ln w="28575" cmpd="sng">
            <a:solidFill>
              <a:srgbClr val="5E5E5E"/>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Left Brace 5"/>
          <p:cNvSpPr/>
          <p:nvPr/>
        </p:nvSpPr>
        <p:spPr>
          <a:xfrm rot="16200000">
            <a:off x="3869356" y="1470195"/>
            <a:ext cx="276832" cy="3445291"/>
          </a:xfrm>
          <a:prstGeom prst="leftBrace">
            <a:avLst>
              <a:gd name="adj1" fmla="val 8333"/>
              <a:gd name="adj2" fmla="val 50794"/>
            </a:avLst>
          </a:prstGeom>
          <a:ln w="28575" cmpd="sng">
            <a:solidFill>
              <a:srgbClr val="5E5E5E"/>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Left Brace 6"/>
          <p:cNvSpPr/>
          <p:nvPr/>
        </p:nvSpPr>
        <p:spPr>
          <a:xfrm rot="16200000">
            <a:off x="3791816" y="2054419"/>
            <a:ext cx="308814" cy="3568390"/>
          </a:xfrm>
          <a:prstGeom prst="leftBrace">
            <a:avLst>
              <a:gd name="adj1" fmla="val 8333"/>
              <a:gd name="adj2" fmla="val 50794"/>
            </a:avLst>
          </a:prstGeom>
          <a:ln w="28575" cmpd="sng">
            <a:solidFill>
              <a:srgbClr val="5E5E5E"/>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035884422"/>
              </p:ext>
            </p:extLst>
          </p:nvPr>
        </p:nvGraphicFramePr>
        <p:xfrm>
          <a:off x="6328643" y="1196080"/>
          <a:ext cx="2392921" cy="3096362"/>
        </p:xfrm>
        <a:graphic>
          <a:graphicData uri="http://schemas.openxmlformats.org/drawingml/2006/table">
            <a:tbl>
              <a:tblPr firstRow="1" bandRow="1">
                <a:tableStyleId>{5C22544A-7EE6-4342-B048-85BDC9FD1C3A}</a:tableStyleId>
              </a:tblPr>
              <a:tblGrid>
                <a:gridCol w="2392921"/>
              </a:tblGrid>
              <a:tr h="588132">
                <a:tc>
                  <a:txBody>
                    <a:bodyPr/>
                    <a:lstStyle/>
                    <a:p>
                      <a:r>
                        <a:rPr lang="en-US" dirty="0" smtClean="0"/>
                        <a:t>HTML Contexts Stack</a:t>
                      </a:r>
                      <a:endParaRPr lang="en-US" dirty="0"/>
                    </a:p>
                  </a:txBody>
                  <a:tcPr/>
                </a:tc>
              </a:tr>
              <a:tr h="588132">
                <a:tc>
                  <a:txBody>
                    <a:bodyPr/>
                    <a:lstStyle/>
                    <a:p>
                      <a:r>
                        <a:rPr lang="en-US" dirty="0" smtClean="0"/>
                        <a:t>Single quoted</a:t>
                      </a:r>
                      <a:r>
                        <a:rPr lang="en-US" baseline="0" dirty="0" smtClean="0"/>
                        <a:t> JavaScript string</a:t>
                      </a:r>
                      <a:endParaRPr lang="en-US" dirty="0"/>
                    </a:p>
                  </a:txBody>
                  <a:tcPr/>
                </a:tc>
              </a:tr>
              <a:tr h="513981">
                <a:tc>
                  <a:txBody>
                    <a:bodyPr/>
                    <a:lstStyle/>
                    <a:p>
                      <a:r>
                        <a:rPr lang="en-US" dirty="0" smtClean="0"/>
                        <a:t>JavaScript code</a:t>
                      </a:r>
                      <a:endParaRPr lang="en-US" dirty="0"/>
                    </a:p>
                  </a:txBody>
                  <a:tcPr/>
                </a:tc>
              </a:tr>
              <a:tr h="513981">
                <a:tc>
                  <a:txBody>
                    <a:bodyPr/>
                    <a:lstStyle/>
                    <a:p>
                      <a:r>
                        <a:rPr lang="en-US" dirty="0" smtClean="0"/>
                        <a:t>URI</a:t>
                      </a:r>
                      <a:endParaRPr lang="en-US" dirty="0"/>
                    </a:p>
                  </a:txBody>
                  <a:tcPr/>
                </a:tc>
              </a:tr>
              <a:tr h="840188">
                <a:tc>
                  <a:txBody>
                    <a:bodyPr/>
                    <a:lstStyle/>
                    <a:p>
                      <a:r>
                        <a:rPr lang="en-US" dirty="0" smtClean="0"/>
                        <a:t>Double quoted HTML attribute value</a:t>
                      </a:r>
                      <a:endParaRPr lang="en-US" dirty="0"/>
                    </a:p>
                  </a:txBody>
                  <a:tcPr/>
                </a:tc>
              </a:tr>
            </a:tbl>
          </a:graphicData>
        </a:graphic>
      </p:graphicFrame>
      <p:sp>
        <p:nvSpPr>
          <p:cNvPr id="12" name="TextBox 11"/>
          <p:cNvSpPr txBox="1"/>
          <p:nvPr/>
        </p:nvSpPr>
        <p:spPr>
          <a:xfrm>
            <a:off x="3573581" y="1960626"/>
            <a:ext cx="2366732" cy="276999"/>
          </a:xfrm>
          <a:prstGeom prst="rect">
            <a:avLst/>
          </a:prstGeom>
          <a:noFill/>
        </p:spPr>
        <p:txBody>
          <a:bodyPr wrap="square" rtlCol="0">
            <a:spAutoFit/>
          </a:bodyPr>
          <a:lstStyle/>
          <a:p>
            <a:pPr algn="ctr">
              <a:buClr>
                <a:schemeClr val="bg2"/>
              </a:buClr>
            </a:pPr>
            <a:r>
              <a:rPr lang="en-US" sz="1200" dirty="0" smtClean="0">
                <a:solidFill>
                  <a:schemeClr val="tx1">
                    <a:lumMod val="85000"/>
                    <a:lumOff val="15000"/>
                  </a:schemeClr>
                </a:solidFill>
                <a:latin typeface="Myriad Pro"/>
                <a:cs typeface="Myriad Pro"/>
              </a:rPr>
              <a:t>Single Quoted </a:t>
            </a:r>
            <a:r>
              <a:rPr lang="en-US" sz="1200" dirty="0">
                <a:solidFill>
                  <a:schemeClr val="tx1">
                    <a:lumMod val="85000"/>
                    <a:lumOff val="15000"/>
                  </a:schemeClr>
                </a:solidFill>
                <a:latin typeface="Myriad Pro"/>
                <a:cs typeface="Myriad Pro"/>
              </a:rPr>
              <a:t>JavaScript String </a:t>
            </a:r>
            <a:endParaRPr lang="en-US" sz="1200" dirty="0" smtClean="0">
              <a:solidFill>
                <a:schemeClr val="tx1">
                  <a:lumMod val="85000"/>
                  <a:lumOff val="15000"/>
                </a:schemeClr>
              </a:solidFill>
              <a:latin typeface="Myriad Pro"/>
              <a:cs typeface="Myriad Pro"/>
            </a:endParaRPr>
          </a:p>
        </p:txBody>
      </p:sp>
      <p:sp>
        <p:nvSpPr>
          <p:cNvPr id="13" name="TextBox 12"/>
          <p:cNvSpPr txBox="1"/>
          <p:nvPr/>
        </p:nvSpPr>
        <p:spPr>
          <a:xfrm>
            <a:off x="2665782" y="3417770"/>
            <a:ext cx="2742049" cy="276999"/>
          </a:xfrm>
          <a:prstGeom prst="rect">
            <a:avLst/>
          </a:prstGeom>
          <a:noFill/>
        </p:spPr>
        <p:txBody>
          <a:bodyPr wrap="square" rtlCol="0">
            <a:spAutoFit/>
          </a:bodyPr>
          <a:lstStyle/>
          <a:p>
            <a:pPr algn="ctr">
              <a:buClr>
                <a:schemeClr val="bg2"/>
              </a:buClr>
            </a:pPr>
            <a:r>
              <a:rPr lang="en-US" sz="1200" dirty="0" smtClean="0">
                <a:solidFill>
                  <a:schemeClr val="tx1">
                    <a:lumMod val="85000"/>
                    <a:lumOff val="15000"/>
                  </a:schemeClr>
                </a:solidFill>
                <a:latin typeface="Myriad Pro"/>
                <a:cs typeface="Myriad Pro"/>
              </a:rPr>
              <a:t>URI</a:t>
            </a:r>
          </a:p>
        </p:txBody>
      </p:sp>
      <p:sp>
        <p:nvSpPr>
          <p:cNvPr id="14" name="TextBox 13"/>
          <p:cNvSpPr txBox="1"/>
          <p:nvPr/>
        </p:nvSpPr>
        <p:spPr>
          <a:xfrm>
            <a:off x="2539764" y="4073999"/>
            <a:ext cx="2857572" cy="276999"/>
          </a:xfrm>
          <a:prstGeom prst="rect">
            <a:avLst/>
          </a:prstGeom>
          <a:noFill/>
        </p:spPr>
        <p:txBody>
          <a:bodyPr wrap="square" rtlCol="0">
            <a:spAutoFit/>
          </a:bodyPr>
          <a:lstStyle/>
          <a:p>
            <a:pPr algn="ctr">
              <a:buClr>
                <a:schemeClr val="bg2"/>
              </a:buClr>
            </a:pPr>
            <a:r>
              <a:rPr lang="en-US" sz="1200" dirty="0" smtClean="0">
                <a:solidFill>
                  <a:schemeClr val="tx1">
                    <a:lumMod val="85000"/>
                    <a:lumOff val="15000"/>
                  </a:schemeClr>
                </a:solidFill>
                <a:latin typeface="Myriad Pro"/>
                <a:cs typeface="Myriad Pro"/>
              </a:rPr>
              <a:t>Double Quoted HTML Attribute Value</a:t>
            </a:r>
          </a:p>
        </p:txBody>
      </p:sp>
      <p:sp>
        <p:nvSpPr>
          <p:cNvPr id="15" name="Left Brace 14"/>
          <p:cNvSpPr/>
          <p:nvPr/>
        </p:nvSpPr>
        <p:spPr>
          <a:xfrm rot="16200000">
            <a:off x="4401827" y="1412524"/>
            <a:ext cx="276830" cy="2149420"/>
          </a:xfrm>
          <a:prstGeom prst="leftBrace">
            <a:avLst>
              <a:gd name="adj1" fmla="val 8333"/>
              <a:gd name="adj2" fmla="val 50794"/>
            </a:avLst>
          </a:prstGeom>
          <a:ln w="28575" cmpd="sng">
            <a:solidFill>
              <a:srgbClr val="5E5E5E"/>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3867425" y="2716981"/>
            <a:ext cx="1380177" cy="276999"/>
          </a:xfrm>
          <a:prstGeom prst="rect">
            <a:avLst/>
          </a:prstGeom>
          <a:noFill/>
        </p:spPr>
        <p:txBody>
          <a:bodyPr wrap="square" rtlCol="0">
            <a:spAutoFit/>
          </a:bodyPr>
          <a:lstStyle/>
          <a:p>
            <a:pPr algn="ctr">
              <a:buClr>
                <a:schemeClr val="bg2"/>
              </a:buClr>
            </a:pPr>
            <a:r>
              <a:rPr lang="en-US" sz="1200" dirty="0" smtClean="0">
                <a:solidFill>
                  <a:schemeClr val="tx1">
                    <a:lumMod val="85000"/>
                    <a:lumOff val="15000"/>
                  </a:schemeClr>
                </a:solidFill>
                <a:latin typeface="Myriad Pro"/>
                <a:cs typeface="Myriad Pro"/>
              </a:rPr>
              <a:t>JavaScript Code</a:t>
            </a:r>
          </a:p>
        </p:txBody>
      </p:sp>
      <p:sp>
        <p:nvSpPr>
          <p:cNvPr id="18" name="Content Placeholder 1"/>
          <p:cNvSpPr txBox="1">
            <a:spLocks/>
          </p:cNvSpPr>
          <p:nvPr/>
        </p:nvSpPr>
        <p:spPr>
          <a:xfrm>
            <a:off x="457200" y="4523895"/>
            <a:ext cx="8264364" cy="1689895"/>
          </a:xfrm>
          <a:prstGeom prst="rect">
            <a:avLst/>
          </a:prstGeom>
        </p:spPr>
        <p:txBody>
          <a:bodyPr/>
          <a:lstStyle>
            <a:lvl1pPr marL="342900" indent="-342900" algn="l" defTabSz="457200" rtl="0" eaLnBrk="1" latinLnBrk="0" hangingPunct="1">
              <a:spcBef>
                <a:spcPct val="20000"/>
              </a:spcBef>
              <a:buClr>
                <a:schemeClr val="bg2"/>
              </a:buClr>
              <a:buFont typeface="Courier New"/>
              <a:buChar char="►"/>
              <a:defRPr sz="2400" kern="1200" baseline="0">
                <a:solidFill>
                  <a:schemeClr val="tx1"/>
                </a:solidFill>
                <a:latin typeface="Myriad Pro"/>
                <a:ea typeface="+mn-ea"/>
                <a:cs typeface="Myriad Pro"/>
              </a:defRPr>
            </a:lvl1pPr>
            <a:lvl2pPr marL="742950" indent="-285750" algn="l" defTabSz="457200" rtl="0" eaLnBrk="1" latinLnBrk="0" hangingPunct="1">
              <a:spcBef>
                <a:spcPct val="20000"/>
              </a:spcBef>
              <a:buClr>
                <a:schemeClr val="bg2"/>
              </a:buClr>
              <a:buFont typeface="Courier New"/>
              <a:buChar char="►"/>
              <a:defRPr sz="2000" kern="1200" baseline="0">
                <a:solidFill>
                  <a:schemeClr val="tx1"/>
                </a:solidFill>
                <a:latin typeface="Myriad Pro"/>
                <a:ea typeface="+mn-ea"/>
                <a:cs typeface="Myriad Pro"/>
              </a:defRPr>
            </a:lvl2pPr>
            <a:lvl3pPr marL="1143000" indent="-228600" algn="l" defTabSz="457200" rtl="0" eaLnBrk="1" latinLnBrk="0" hangingPunct="1">
              <a:spcBef>
                <a:spcPct val="20000"/>
              </a:spcBef>
              <a:buClr>
                <a:schemeClr val="bg2"/>
              </a:buClr>
              <a:buFont typeface="Courier New"/>
              <a:buChar char="►"/>
              <a:defRPr sz="1800" kern="1200" baseline="0">
                <a:solidFill>
                  <a:schemeClr val="tx1"/>
                </a:solidFill>
                <a:latin typeface="Myriad Pro"/>
                <a:ea typeface="+mn-ea"/>
                <a:cs typeface="Myriad Pro"/>
              </a:defRPr>
            </a:lvl3pPr>
            <a:lvl4pPr marL="1600200" indent="-228600" algn="l" defTabSz="457200" rtl="0" eaLnBrk="1" latinLnBrk="0" hangingPunct="1">
              <a:spcBef>
                <a:spcPct val="20000"/>
              </a:spcBef>
              <a:buClr>
                <a:srgbClr val="12CDF8"/>
              </a:buClr>
              <a:buFont typeface="Courier New"/>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Clr>
                <a:srgbClr val="12CDF8"/>
              </a:buClr>
              <a:buFont typeface="Courier New"/>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2"/>
              </a:buClr>
            </a:pPr>
            <a:r>
              <a:rPr lang="en-US" dirty="0">
                <a:solidFill>
                  <a:schemeClr val="tx1">
                    <a:lumMod val="85000"/>
                    <a:lumOff val="15000"/>
                  </a:schemeClr>
                </a:solidFill>
              </a:rPr>
              <a:t>Simplified: Our data is inserted inside a JavaScript String inside a URI inside an HTML </a:t>
            </a:r>
            <a:r>
              <a:rPr lang="en-US" dirty="0" smtClean="0">
                <a:solidFill>
                  <a:schemeClr val="tx1">
                    <a:lumMod val="85000"/>
                    <a:lumOff val="15000"/>
                  </a:schemeClr>
                </a:solidFill>
              </a:rPr>
              <a:t>attribute</a:t>
            </a:r>
          </a:p>
          <a:p>
            <a:pPr>
              <a:buClr>
                <a:schemeClr val="bg2"/>
              </a:buClr>
            </a:pPr>
            <a:r>
              <a:rPr lang="en-US" dirty="0" smtClean="0">
                <a:solidFill>
                  <a:schemeClr val="tx1">
                    <a:lumMod val="85000"/>
                    <a:lumOff val="15000"/>
                  </a:schemeClr>
                </a:solidFill>
              </a:rPr>
              <a:t>We’ll note: HTML Attribute -&gt; URI -&gt; JS String</a:t>
            </a:r>
          </a:p>
        </p:txBody>
      </p:sp>
    </p:spTree>
    <p:extLst>
      <p:ext uri="{BB962C8B-B14F-4D97-AF65-F5344CB8AC3E}">
        <p14:creationId xmlns:p14="http://schemas.microsoft.com/office/powerpoint/2010/main" val="13829319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talk </a:t>
            </a:r>
            <a:r>
              <a:rPr lang="en-US" u="sng" dirty="0" smtClean="0"/>
              <a:t>is not</a:t>
            </a:r>
            <a:r>
              <a:rPr lang="en-US" dirty="0" smtClean="0"/>
              <a:t> about</a:t>
            </a:r>
          </a:p>
          <a:p>
            <a:pPr lvl="1"/>
            <a:r>
              <a:rPr lang="en-US" dirty="0"/>
              <a:t>w</a:t>
            </a:r>
            <a:r>
              <a:rPr lang="en-US" dirty="0" smtClean="0"/>
              <a:t>hat XSS or SQL injection are</a:t>
            </a:r>
          </a:p>
          <a:p>
            <a:pPr lvl="1"/>
            <a:r>
              <a:rPr lang="en-US" dirty="0"/>
              <a:t>h</a:t>
            </a:r>
            <a:r>
              <a:rPr lang="en-US" dirty="0" smtClean="0"/>
              <a:t>ow to exploit XSS or </a:t>
            </a:r>
            <a:r>
              <a:rPr lang="en-US" dirty="0" err="1" smtClean="0"/>
              <a:t>SQLi</a:t>
            </a:r>
            <a:endParaRPr lang="en-US" dirty="0" smtClean="0"/>
          </a:p>
          <a:p>
            <a:pPr lvl="1"/>
            <a:r>
              <a:rPr lang="en-US" dirty="0" smtClean="0"/>
              <a:t>static analysis heuristics to find these issues</a:t>
            </a:r>
          </a:p>
          <a:p>
            <a:pPr lvl="1"/>
            <a:r>
              <a:rPr lang="en-US" dirty="0" smtClean="0"/>
              <a:t>etc.</a:t>
            </a:r>
          </a:p>
          <a:p>
            <a:r>
              <a:rPr lang="en-US" dirty="0" smtClean="0"/>
              <a:t>This talk is about</a:t>
            </a:r>
          </a:p>
          <a:p>
            <a:pPr lvl="1"/>
            <a:r>
              <a:rPr lang="en-US" dirty="0" smtClean="0"/>
              <a:t>what developers need to do when they write a web application</a:t>
            </a:r>
          </a:p>
          <a:p>
            <a:pPr lvl="1"/>
            <a:r>
              <a:rPr lang="en-US" dirty="0"/>
              <a:t>importance of understanding SQL and HTML </a:t>
            </a:r>
            <a:r>
              <a:rPr lang="en-US" dirty="0" smtClean="0"/>
              <a:t>contexts</a:t>
            </a:r>
          </a:p>
          <a:p>
            <a:pPr lvl="1"/>
            <a:r>
              <a:rPr lang="en-US" dirty="0" smtClean="0"/>
              <a:t>how </a:t>
            </a:r>
            <a:r>
              <a:rPr lang="en-US" dirty="0" smtClean="0"/>
              <a:t>these </a:t>
            </a:r>
            <a:r>
              <a:rPr lang="en-US" dirty="0" smtClean="0"/>
              <a:t>contexts relates to XSS and </a:t>
            </a:r>
            <a:r>
              <a:rPr lang="en-US" dirty="0" err="1" smtClean="0"/>
              <a:t>SQLi</a:t>
            </a:r>
            <a:endParaRPr lang="en-US" dirty="0" smtClean="0"/>
          </a:p>
          <a:p>
            <a:pPr lvl="1"/>
            <a:r>
              <a:rPr lang="en-US" dirty="0" smtClean="0"/>
              <a:t>remediation advices we usually hear from security professionals</a:t>
            </a:r>
          </a:p>
          <a:p>
            <a:pPr lvl="1"/>
            <a:endParaRPr lang="en-US" dirty="0" smtClean="0"/>
          </a:p>
          <a:p>
            <a:pPr lvl="1"/>
            <a:endParaRPr lang="en-US" dirty="0" smtClean="0"/>
          </a:p>
          <a:p>
            <a:pPr lvl="1"/>
            <a:endParaRPr lang="en-US" dirty="0"/>
          </a:p>
        </p:txBody>
      </p:sp>
      <p:sp>
        <p:nvSpPr>
          <p:cNvPr id="3" name="Text Placeholder 2"/>
          <p:cNvSpPr>
            <a:spLocks noGrp="1"/>
          </p:cNvSpPr>
          <p:nvPr>
            <p:ph type="body" sz="quarter" idx="10"/>
          </p:nvPr>
        </p:nvSpPr>
        <p:spPr/>
        <p:txBody>
          <a:bodyPr/>
          <a:lstStyle/>
          <a:p>
            <a:r>
              <a:rPr lang="en-US" dirty="0" smtClean="0"/>
              <a:t>Agenda</a:t>
            </a:r>
            <a:endParaRPr lang="en-US" dirty="0"/>
          </a:p>
        </p:txBody>
      </p:sp>
    </p:spTree>
    <p:extLst>
      <p:ext uri="{BB962C8B-B14F-4D97-AF65-F5344CB8AC3E}">
        <p14:creationId xmlns:p14="http://schemas.microsoft.com/office/powerpoint/2010/main" val="10588435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dirty="0">
                <a:solidFill>
                  <a:schemeClr val="accent6">
                    <a:lumMod val="50000"/>
                  </a:schemeClr>
                </a:solidFill>
                <a:latin typeface="Consolas"/>
                <a:cs typeface="Consolas"/>
              </a:rPr>
              <a:t>&lt;</a:t>
            </a:r>
            <a:r>
              <a:rPr lang="en-US" sz="1800" dirty="0">
                <a:latin typeface="Consolas"/>
                <a:cs typeface="Consolas"/>
              </a:rPr>
              <a:t>a </a:t>
            </a:r>
            <a:r>
              <a:rPr lang="en-US" sz="1800" dirty="0" err="1">
                <a:solidFill>
                  <a:schemeClr val="tx2">
                    <a:lumMod val="50000"/>
                  </a:schemeClr>
                </a:solidFill>
                <a:latin typeface="Consolas"/>
                <a:cs typeface="Consolas"/>
              </a:rPr>
              <a:t>href</a:t>
            </a:r>
            <a:r>
              <a:rPr lang="en-US" sz="1800" dirty="0">
                <a:solidFill>
                  <a:srgbClr val="8D6C05"/>
                </a:solidFill>
                <a:latin typeface="Consolas"/>
                <a:cs typeface="Consolas"/>
              </a:rPr>
              <a:t>=</a:t>
            </a:r>
            <a:r>
              <a:rPr lang="en-US" sz="1800" dirty="0">
                <a:solidFill>
                  <a:schemeClr val="accent6">
                    <a:lumMod val="50000"/>
                  </a:schemeClr>
                </a:solidFill>
                <a:latin typeface="Consolas"/>
                <a:cs typeface="Consolas"/>
              </a:rPr>
              <a:t>"</a:t>
            </a:r>
            <a:r>
              <a:rPr lang="en-US" sz="1800" dirty="0" err="1">
                <a:solidFill>
                  <a:schemeClr val="accent2">
                    <a:lumMod val="75000"/>
                  </a:schemeClr>
                </a:solidFill>
                <a:latin typeface="Consolas"/>
                <a:cs typeface="Consolas"/>
              </a:rPr>
              <a:t>javascript:</a:t>
            </a:r>
            <a:r>
              <a:rPr lang="en-US" sz="1800" dirty="0" err="1">
                <a:solidFill>
                  <a:schemeClr val="accent3">
                    <a:lumMod val="50000"/>
                  </a:schemeClr>
                </a:solidFill>
                <a:latin typeface="Consolas"/>
                <a:cs typeface="Consolas"/>
              </a:rPr>
              <a:t>hello</a:t>
            </a:r>
            <a:r>
              <a:rPr lang="en-US" sz="1800" dirty="0">
                <a:solidFill>
                  <a:schemeClr val="accent3">
                    <a:lumMod val="50000"/>
                  </a:schemeClr>
                </a:solidFill>
                <a:latin typeface="Consolas"/>
                <a:cs typeface="Consolas"/>
              </a:rPr>
              <a:t>(</a:t>
            </a:r>
            <a:r>
              <a:rPr lang="fr-FR" sz="1800" i="1" dirty="0">
                <a:solidFill>
                  <a:schemeClr val="accent3">
                    <a:lumMod val="50000"/>
                  </a:schemeClr>
                </a:solidFill>
                <a:latin typeface="Consolas"/>
                <a:cs typeface="Consolas"/>
              </a:rPr>
              <a:t>'</a:t>
            </a:r>
            <a:r>
              <a:rPr lang="en-US" sz="1800" i="1" dirty="0">
                <a:solidFill>
                  <a:schemeClr val="accent3">
                    <a:lumMod val="50000"/>
                  </a:schemeClr>
                </a:solidFill>
                <a:latin typeface="Consolas"/>
                <a:cs typeface="Consolas"/>
              </a:rPr>
              <a:t>${</a:t>
            </a:r>
            <a:r>
              <a:rPr lang="en-US" sz="1800" i="1" dirty="0" err="1">
                <a:solidFill>
                  <a:schemeClr val="accent3">
                    <a:lumMod val="50000"/>
                  </a:schemeClr>
                </a:solidFill>
                <a:latin typeface="Consolas"/>
                <a:cs typeface="Consolas"/>
              </a:rPr>
              <a:t>inj_var</a:t>
            </a:r>
            <a:r>
              <a:rPr lang="en-US" sz="1800" i="1" dirty="0">
                <a:solidFill>
                  <a:schemeClr val="accent3">
                    <a:lumMod val="50000"/>
                  </a:schemeClr>
                </a:solidFill>
                <a:latin typeface="Consolas"/>
                <a:cs typeface="Consolas"/>
              </a:rPr>
              <a:t>}</a:t>
            </a:r>
            <a:r>
              <a:rPr lang="fr-FR" sz="1800" i="1" dirty="0">
                <a:solidFill>
                  <a:schemeClr val="accent3">
                    <a:lumMod val="50000"/>
                  </a:schemeClr>
                </a:solidFill>
                <a:latin typeface="Consolas"/>
                <a:cs typeface="Consolas"/>
              </a:rPr>
              <a:t>'</a:t>
            </a:r>
            <a:r>
              <a:rPr lang="en-US" sz="1800" dirty="0">
                <a:solidFill>
                  <a:schemeClr val="accent3">
                    <a:lumMod val="50000"/>
                  </a:schemeClr>
                </a:solidFill>
                <a:latin typeface="Consolas"/>
                <a:cs typeface="Consolas"/>
              </a:rPr>
              <a:t>)</a:t>
            </a:r>
            <a:r>
              <a:rPr lang="en-US" sz="1800" dirty="0">
                <a:solidFill>
                  <a:srgbClr val="8D6C05"/>
                </a:solidFill>
                <a:latin typeface="Consolas"/>
                <a:cs typeface="Consolas"/>
              </a:rPr>
              <a:t>"&gt;</a:t>
            </a:r>
          </a:p>
          <a:p>
            <a:pPr marL="0" indent="0">
              <a:buNone/>
            </a:pPr>
            <a:r>
              <a:rPr lang="en-US" dirty="0" smtClean="0">
                <a:solidFill>
                  <a:schemeClr val="tx1">
                    <a:lumMod val="85000"/>
                    <a:lumOff val="15000"/>
                  </a:schemeClr>
                </a:solidFill>
              </a:rPr>
              <a:t>                         </a:t>
            </a:r>
            <a:r>
              <a:rPr lang="en-US" sz="1800" dirty="0" smtClean="0">
                <a:solidFill>
                  <a:schemeClr val="tx1">
                    <a:lumMod val="85000"/>
                    <a:lumOff val="15000"/>
                  </a:schemeClr>
                </a:solidFill>
                <a:latin typeface="Consolas"/>
                <a:cs typeface="Consolas"/>
              </a:rPr>
              <a:t>stack := {HTML </a:t>
            </a:r>
            <a:r>
              <a:rPr lang="en-US" sz="1800" dirty="0">
                <a:solidFill>
                  <a:schemeClr val="tx1">
                    <a:lumMod val="85000"/>
                    <a:lumOff val="15000"/>
                  </a:schemeClr>
                </a:solidFill>
                <a:latin typeface="Consolas"/>
                <a:cs typeface="Consolas"/>
              </a:rPr>
              <a:t>Attribute -</a:t>
            </a:r>
            <a:r>
              <a:rPr lang="en-US" sz="1800" dirty="0" smtClean="0">
                <a:solidFill>
                  <a:schemeClr val="tx1">
                    <a:lumMod val="85000"/>
                    <a:lumOff val="15000"/>
                  </a:schemeClr>
                </a:solidFill>
                <a:latin typeface="Consolas"/>
                <a:cs typeface="Consolas"/>
              </a:rPr>
              <a:t>&gt;  </a:t>
            </a:r>
            <a:r>
              <a:rPr lang="en-US" sz="1800" dirty="0">
                <a:solidFill>
                  <a:schemeClr val="tx1">
                    <a:lumMod val="85000"/>
                    <a:lumOff val="15000"/>
                  </a:schemeClr>
                </a:solidFill>
                <a:latin typeface="Consolas"/>
                <a:cs typeface="Consolas"/>
              </a:rPr>
              <a:t>URI -&gt; JS </a:t>
            </a:r>
            <a:r>
              <a:rPr lang="en-US" sz="1800" dirty="0" smtClean="0">
                <a:solidFill>
                  <a:schemeClr val="tx1">
                    <a:lumMod val="85000"/>
                    <a:lumOff val="15000"/>
                  </a:schemeClr>
                </a:solidFill>
                <a:latin typeface="Consolas"/>
                <a:cs typeface="Consolas"/>
              </a:rPr>
              <a:t>String}</a:t>
            </a:r>
            <a:endParaRPr lang="en-US" sz="1800" dirty="0" smtClean="0">
              <a:latin typeface="Consolas"/>
              <a:cs typeface="Consolas"/>
            </a:endParaRPr>
          </a:p>
          <a:p>
            <a:r>
              <a:rPr lang="en-US" dirty="0" smtClean="0"/>
              <a:t>The web browser will:</a:t>
            </a:r>
          </a:p>
          <a:p>
            <a:pPr lvl="1"/>
            <a:r>
              <a:rPr lang="en-US" dirty="0" smtClean="0"/>
              <a:t>Take the content of the attribute </a:t>
            </a:r>
            <a:r>
              <a:rPr lang="en-US" dirty="0" err="1" smtClean="0">
                <a:solidFill>
                  <a:schemeClr val="tx2">
                    <a:lumMod val="50000"/>
                  </a:schemeClr>
                </a:solidFill>
                <a:latin typeface="Consolas"/>
                <a:cs typeface="Consolas"/>
              </a:rPr>
              <a:t>href</a:t>
            </a:r>
            <a:r>
              <a:rPr lang="en-US" dirty="0"/>
              <a:t> and </a:t>
            </a:r>
            <a:r>
              <a:rPr lang="en-US" u="sng" dirty="0" smtClean="0"/>
              <a:t>HTML decode</a:t>
            </a:r>
            <a:r>
              <a:rPr lang="en-US" dirty="0" smtClean="0"/>
              <a:t> it</a:t>
            </a:r>
          </a:p>
          <a:p>
            <a:pPr lvl="1"/>
            <a:r>
              <a:rPr lang="en-US" dirty="0" smtClean="0"/>
              <a:t>Analyze the URI and recognize the </a:t>
            </a:r>
            <a:r>
              <a:rPr lang="en-US" dirty="0" err="1">
                <a:solidFill>
                  <a:schemeClr val="accent2">
                    <a:lumMod val="75000"/>
                  </a:schemeClr>
                </a:solidFill>
                <a:latin typeface="Consolas"/>
                <a:cs typeface="Consolas"/>
              </a:rPr>
              <a:t>javascript</a:t>
            </a:r>
            <a:r>
              <a:rPr lang="en-US" dirty="0" smtClean="0">
                <a:solidFill>
                  <a:schemeClr val="accent2">
                    <a:lumMod val="75000"/>
                  </a:schemeClr>
                </a:solidFill>
                <a:latin typeface="Consolas"/>
                <a:cs typeface="Consolas"/>
              </a:rPr>
              <a:t>:</a:t>
            </a:r>
            <a:r>
              <a:rPr lang="en-US" dirty="0"/>
              <a:t> </a:t>
            </a:r>
            <a:r>
              <a:rPr lang="en-US" dirty="0" smtClean="0"/>
              <a:t>scheme</a:t>
            </a:r>
          </a:p>
          <a:p>
            <a:pPr lvl="1"/>
            <a:r>
              <a:rPr lang="en-US" dirty="0" smtClean="0"/>
              <a:t>Take the content of the URI (i.e., after the scheme) and </a:t>
            </a:r>
            <a:r>
              <a:rPr lang="en-US" u="sng" dirty="0" smtClean="0"/>
              <a:t>URL decode</a:t>
            </a:r>
            <a:r>
              <a:rPr lang="en-US" dirty="0" smtClean="0"/>
              <a:t> it</a:t>
            </a:r>
          </a:p>
          <a:p>
            <a:pPr lvl="1"/>
            <a:r>
              <a:rPr lang="en-US" dirty="0" smtClean="0"/>
              <a:t>Since it’s supposed to be JavaScript, the extracted content </a:t>
            </a:r>
            <a:r>
              <a:rPr lang="en-US" dirty="0">
                <a:solidFill>
                  <a:schemeClr val="accent3">
                    <a:lumMod val="50000"/>
                  </a:schemeClr>
                </a:solidFill>
                <a:latin typeface="Consolas"/>
                <a:cs typeface="Consolas"/>
              </a:rPr>
              <a:t>hello(</a:t>
            </a:r>
            <a:r>
              <a:rPr lang="fr-FR" i="1" dirty="0">
                <a:solidFill>
                  <a:schemeClr val="accent3">
                    <a:lumMod val="50000"/>
                  </a:schemeClr>
                </a:solidFill>
                <a:latin typeface="Consolas"/>
                <a:cs typeface="Consolas"/>
              </a:rPr>
              <a:t>'</a:t>
            </a:r>
            <a:r>
              <a:rPr lang="en-US" i="1" dirty="0">
                <a:solidFill>
                  <a:schemeClr val="accent3">
                    <a:lumMod val="50000"/>
                  </a:schemeClr>
                </a:solidFill>
                <a:latin typeface="Consolas"/>
                <a:cs typeface="Consolas"/>
              </a:rPr>
              <a:t>${</a:t>
            </a:r>
            <a:r>
              <a:rPr lang="en-US" i="1" dirty="0" err="1">
                <a:solidFill>
                  <a:schemeClr val="accent3">
                    <a:lumMod val="50000"/>
                  </a:schemeClr>
                </a:solidFill>
                <a:latin typeface="Consolas"/>
                <a:cs typeface="Consolas"/>
              </a:rPr>
              <a:t>inj_var</a:t>
            </a:r>
            <a:r>
              <a:rPr lang="en-US" i="1" dirty="0" smtClean="0">
                <a:solidFill>
                  <a:schemeClr val="accent3">
                    <a:lumMod val="50000"/>
                  </a:schemeClr>
                </a:solidFill>
                <a:latin typeface="Consolas"/>
                <a:cs typeface="Consolas"/>
              </a:rPr>
              <a:t>}</a:t>
            </a:r>
            <a:r>
              <a:rPr lang="fr-FR" i="1" dirty="0" smtClean="0">
                <a:solidFill>
                  <a:schemeClr val="accent3">
                    <a:lumMod val="50000"/>
                  </a:schemeClr>
                </a:solidFill>
                <a:latin typeface="Consolas"/>
                <a:cs typeface="Consolas"/>
              </a:rPr>
              <a:t>'</a:t>
            </a:r>
            <a:r>
              <a:rPr lang="en-US" dirty="0" smtClean="0">
                <a:solidFill>
                  <a:schemeClr val="accent3">
                    <a:lumMod val="50000"/>
                  </a:schemeClr>
                </a:solidFill>
                <a:latin typeface="Consolas"/>
                <a:cs typeface="Consolas"/>
              </a:rPr>
              <a:t>)</a:t>
            </a:r>
            <a:r>
              <a:rPr lang="en-US" dirty="0" smtClean="0"/>
              <a:t> is sent to the JS engine for rendering</a:t>
            </a:r>
          </a:p>
          <a:p>
            <a:pPr lvl="1"/>
            <a:r>
              <a:rPr lang="en-US" dirty="0" smtClean="0"/>
              <a:t>The JS engine will parse the program and especially the string that contains our </a:t>
            </a:r>
            <a:r>
              <a:rPr lang="en-US" i="1" dirty="0">
                <a:solidFill>
                  <a:schemeClr val="accent3">
                    <a:lumMod val="50000"/>
                  </a:schemeClr>
                </a:solidFill>
                <a:latin typeface="Consolas"/>
                <a:cs typeface="Consolas"/>
              </a:rPr>
              <a:t>${</a:t>
            </a:r>
            <a:r>
              <a:rPr lang="en-US" i="1" dirty="0" err="1">
                <a:solidFill>
                  <a:schemeClr val="accent3">
                    <a:lumMod val="50000"/>
                  </a:schemeClr>
                </a:solidFill>
                <a:latin typeface="Consolas"/>
                <a:cs typeface="Consolas"/>
              </a:rPr>
              <a:t>inj_var</a:t>
            </a:r>
            <a:r>
              <a:rPr lang="en-US" i="1" dirty="0" smtClean="0">
                <a:solidFill>
                  <a:schemeClr val="accent3">
                    <a:lumMod val="50000"/>
                  </a:schemeClr>
                </a:solidFill>
                <a:latin typeface="Consolas"/>
                <a:cs typeface="Consolas"/>
              </a:rPr>
              <a:t>}</a:t>
            </a:r>
            <a:r>
              <a:rPr lang="en-US" dirty="0"/>
              <a:t> </a:t>
            </a:r>
            <a:r>
              <a:rPr lang="en-US" dirty="0" smtClean="0"/>
              <a:t>by doing a </a:t>
            </a:r>
            <a:r>
              <a:rPr lang="en-US" u="sng" dirty="0" smtClean="0"/>
              <a:t>JS string decoding</a:t>
            </a:r>
          </a:p>
          <a:p>
            <a:r>
              <a:rPr lang="en-US" dirty="0" smtClean="0"/>
              <a:t>Based on this </a:t>
            </a:r>
            <a:r>
              <a:rPr lang="en-US" u="sng" dirty="0" smtClean="0"/>
              <a:t>flow</a:t>
            </a:r>
            <a:r>
              <a:rPr lang="en-US" dirty="0" smtClean="0"/>
              <a:t> we know what needs to be done to make a safe insertion for </a:t>
            </a:r>
            <a:r>
              <a:rPr lang="en-US" i="1" dirty="0" smtClean="0">
                <a:solidFill>
                  <a:schemeClr val="accent3">
                    <a:lumMod val="50000"/>
                  </a:schemeClr>
                </a:solidFill>
                <a:latin typeface="Consolas"/>
                <a:cs typeface="Consolas"/>
              </a:rPr>
              <a:t>$</a:t>
            </a:r>
            <a:r>
              <a:rPr lang="en-US" i="1" dirty="0">
                <a:solidFill>
                  <a:schemeClr val="accent3">
                    <a:lumMod val="50000"/>
                  </a:schemeClr>
                </a:solidFill>
                <a:latin typeface="Consolas"/>
                <a:cs typeface="Consolas"/>
              </a:rPr>
              <a:t>{</a:t>
            </a:r>
            <a:r>
              <a:rPr lang="en-US" i="1" dirty="0" err="1">
                <a:solidFill>
                  <a:schemeClr val="accent3">
                    <a:lumMod val="50000"/>
                  </a:schemeClr>
                </a:solidFill>
                <a:latin typeface="Consolas"/>
                <a:cs typeface="Consolas"/>
              </a:rPr>
              <a:t>inj_var</a:t>
            </a:r>
            <a:r>
              <a:rPr lang="en-US" i="1" dirty="0" smtClean="0">
                <a:solidFill>
                  <a:schemeClr val="accent3">
                    <a:lumMod val="50000"/>
                  </a:schemeClr>
                </a:solidFill>
                <a:latin typeface="Consolas"/>
                <a:cs typeface="Consolas"/>
              </a:rPr>
              <a:t>}</a:t>
            </a:r>
            <a:r>
              <a:rPr lang="en-US" dirty="0"/>
              <a:t> </a:t>
            </a:r>
            <a:r>
              <a:rPr lang="en-US" dirty="0" smtClean="0"/>
              <a:t>in this context </a:t>
            </a:r>
          </a:p>
          <a:p>
            <a:endParaRPr lang="en-US" dirty="0" smtClean="0"/>
          </a:p>
        </p:txBody>
      </p:sp>
      <p:sp>
        <p:nvSpPr>
          <p:cNvPr id="3" name="Text Placeholder 2"/>
          <p:cNvSpPr>
            <a:spLocks noGrp="1"/>
          </p:cNvSpPr>
          <p:nvPr>
            <p:ph type="body" sz="quarter" idx="10"/>
          </p:nvPr>
        </p:nvSpPr>
        <p:spPr/>
        <p:txBody>
          <a:bodyPr/>
          <a:lstStyle/>
          <a:p>
            <a:r>
              <a:rPr lang="en-US" dirty="0"/>
              <a:t>The </a:t>
            </a:r>
            <a:r>
              <a:rPr lang="en-US" strike="sngStrike" dirty="0"/>
              <a:t>joy</a:t>
            </a:r>
            <a:r>
              <a:rPr lang="en-US" dirty="0"/>
              <a:t> of nested </a:t>
            </a:r>
            <a:r>
              <a:rPr lang="en-US" dirty="0" smtClean="0"/>
              <a:t>contexts</a:t>
            </a:r>
            <a:endParaRPr lang="en-US" dirty="0"/>
          </a:p>
        </p:txBody>
      </p:sp>
    </p:spTree>
    <p:extLst>
      <p:ext uri="{BB962C8B-B14F-4D97-AF65-F5344CB8AC3E}">
        <p14:creationId xmlns:p14="http://schemas.microsoft.com/office/powerpoint/2010/main" val="33968151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Well put </a:t>
            </a:r>
            <a:r>
              <a:rPr lang="en-US" dirty="0" err="1" smtClean="0"/>
              <a:t>grand’ma</a:t>
            </a:r>
            <a:r>
              <a:rPr lang="en-US" dirty="0" smtClean="0"/>
              <a:t>!</a:t>
            </a:r>
            <a:endParaRPr lang="en-US" dirty="0"/>
          </a:p>
        </p:txBody>
      </p:sp>
      <p:pic>
        <p:nvPicPr>
          <p:cNvPr id="5" name="Picture 4" descr="3-layers-escap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405" y="1034761"/>
            <a:ext cx="5305338" cy="5305338"/>
          </a:xfrm>
          <a:prstGeom prst="rect">
            <a:avLst/>
          </a:prstGeom>
        </p:spPr>
      </p:pic>
    </p:spTree>
    <p:extLst>
      <p:ext uri="{BB962C8B-B14F-4D97-AF65-F5344CB8AC3E}">
        <p14:creationId xmlns:p14="http://schemas.microsoft.com/office/powerpoint/2010/main" val="1782987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Distribution of HTML contexts</a:t>
            </a:r>
            <a:endParaRPr lang="en-US" dirty="0"/>
          </a:p>
        </p:txBody>
      </p:sp>
      <p:pic>
        <p:nvPicPr>
          <p:cNvPr id="4" name="Picture 3" descr="html_contexts_distribu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 y="1436355"/>
            <a:ext cx="9144000" cy="4078432"/>
          </a:xfrm>
          <a:prstGeom prst="rect">
            <a:avLst/>
          </a:prstGeom>
        </p:spPr>
      </p:pic>
    </p:spTree>
    <p:extLst>
      <p:ext uri="{BB962C8B-B14F-4D97-AF65-F5344CB8AC3E}">
        <p14:creationId xmlns:p14="http://schemas.microsoft.com/office/powerpoint/2010/main" val="39657191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HTML contexts matters more now!</a:t>
            </a:r>
            <a:endParaRPr lang="en-US" dirty="0"/>
          </a:p>
        </p:txBody>
      </p:sp>
      <p:pic>
        <p:nvPicPr>
          <p:cNvPr id="4" name="Picture 3" descr="jspwik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8129"/>
            <a:ext cx="9144000" cy="4982308"/>
          </a:xfrm>
          <a:prstGeom prst="rect">
            <a:avLst/>
          </a:prstGeom>
        </p:spPr>
      </p:pic>
    </p:spTree>
    <p:extLst>
      <p:ext uri="{BB962C8B-B14F-4D97-AF65-F5344CB8AC3E}">
        <p14:creationId xmlns:p14="http://schemas.microsoft.com/office/powerpoint/2010/main" val="41688518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“Use HTML escaping”</a:t>
            </a:r>
          </a:p>
          <a:p>
            <a:pPr lvl="1"/>
            <a:r>
              <a:rPr lang="en-US" dirty="0" smtClean="0"/>
              <a:t>Projects are using a lot of different HTML contexts, and it’s not getting better</a:t>
            </a:r>
          </a:p>
          <a:p>
            <a:r>
              <a:rPr lang="en-US" dirty="0"/>
              <a:t>“Don’t insert user data in &lt;insert HTML location here&gt;</a:t>
            </a:r>
            <a:r>
              <a:rPr lang="en-US" dirty="0" smtClean="0"/>
              <a:t>”</a:t>
            </a:r>
          </a:p>
          <a:p>
            <a:r>
              <a:rPr lang="en-US" dirty="0" smtClean="0"/>
              <a:t>“</a:t>
            </a:r>
            <a:r>
              <a:rPr lang="en-US" dirty="0"/>
              <a:t>Use auto-escaping template engines”</a:t>
            </a:r>
            <a:endParaRPr lang="en-US" dirty="0" smtClean="0"/>
          </a:p>
        </p:txBody>
      </p:sp>
      <p:sp>
        <p:nvSpPr>
          <p:cNvPr id="3" name="Text Placeholder 2"/>
          <p:cNvSpPr>
            <a:spLocks noGrp="1"/>
          </p:cNvSpPr>
          <p:nvPr>
            <p:ph type="body" sz="quarter" idx="10"/>
          </p:nvPr>
        </p:nvSpPr>
        <p:spPr/>
        <p:txBody>
          <a:bodyPr/>
          <a:lstStyle/>
          <a:p>
            <a:r>
              <a:rPr lang="en-US" dirty="0" smtClean="0"/>
              <a:t>Fix XSS</a:t>
            </a:r>
            <a:endParaRPr lang="en-US" dirty="0"/>
          </a:p>
        </p:txBody>
      </p:sp>
    </p:spTree>
    <p:extLst>
      <p:ext uri="{BB962C8B-B14F-4D97-AF65-F5344CB8AC3E}">
        <p14:creationId xmlns:p14="http://schemas.microsoft.com/office/powerpoint/2010/main" val="6157803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HTML escaping is important and can be correctly used in </a:t>
            </a:r>
            <a:r>
              <a:rPr lang="en-US" dirty="0" smtClean="0">
                <a:solidFill>
                  <a:srgbClr val="FFA92F"/>
                </a:solidFill>
              </a:rPr>
              <a:t>50%</a:t>
            </a:r>
            <a:r>
              <a:rPr lang="en-US" dirty="0" smtClean="0"/>
              <a:t> of the injection sites </a:t>
            </a:r>
          </a:p>
          <a:p>
            <a:pPr lvl="1"/>
            <a:r>
              <a:rPr lang="en-US" dirty="0" smtClean="0"/>
              <a:t>In addition, it makes safe </a:t>
            </a:r>
            <a:r>
              <a:rPr lang="en-US" dirty="0" smtClean="0">
                <a:solidFill>
                  <a:srgbClr val="FFA92F"/>
                </a:solidFill>
              </a:rPr>
              <a:t>70%</a:t>
            </a:r>
            <a:r>
              <a:rPr lang="en-US" dirty="0" smtClean="0"/>
              <a:t> of them when implemented correctly (but makes the data incorrect)</a:t>
            </a:r>
          </a:p>
          <a:p>
            <a:r>
              <a:rPr lang="en-US" dirty="0" smtClean="0"/>
              <a:t>However, let’s look at the different implementations of HTML escapers</a:t>
            </a:r>
          </a:p>
        </p:txBody>
      </p:sp>
      <p:sp>
        <p:nvSpPr>
          <p:cNvPr id="3" name="Text Placeholder 2"/>
          <p:cNvSpPr>
            <a:spLocks noGrp="1"/>
          </p:cNvSpPr>
          <p:nvPr>
            <p:ph type="body" sz="quarter" idx="10"/>
          </p:nvPr>
        </p:nvSpPr>
        <p:spPr/>
        <p:txBody>
          <a:bodyPr/>
          <a:lstStyle/>
          <a:p>
            <a:r>
              <a:rPr lang="en-US" dirty="0" smtClean="0"/>
              <a:t>Focusing on the HTML escaping…</a:t>
            </a:r>
            <a:endParaRPr lang="en-US" dirty="0"/>
          </a:p>
        </p:txBody>
      </p:sp>
    </p:spTree>
    <p:extLst>
      <p:ext uri="{BB962C8B-B14F-4D97-AF65-F5344CB8AC3E}">
        <p14:creationId xmlns:p14="http://schemas.microsoft.com/office/powerpoint/2010/main" val="37507860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Dive into HTML escapers…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056" y="1971965"/>
            <a:ext cx="5351219" cy="4103424"/>
          </a:xfrm>
          <a:prstGeom prst="rect">
            <a:avLst/>
          </a:prstGeom>
        </p:spPr>
      </p:pic>
      <p:sp>
        <p:nvSpPr>
          <p:cNvPr id="6" name="Content Placeholder 1"/>
          <p:cNvSpPr>
            <a:spLocks noGrp="1"/>
          </p:cNvSpPr>
          <p:nvPr>
            <p:ph idx="1"/>
          </p:nvPr>
        </p:nvSpPr>
        <p:spPr>
          <a:xfrm>
            <a:off x="457200" y="1196080"/>
            <a:ext cx="4370550" cy="4798356"/>
          </a:xfrm>
        </p:spPr>
        <p:txBody>
          <a:bodyPr/>
          <a:lstStyle/>
          <a:p>
            <a:r>
              <a:rPr lang="en-US" dirty="0" smtClean="0"/>
              <a:t>HTML escaping should be simple</a:t>
            </a:r>
          </a:p>
          <a:p>
            <a:r>
              <a:rPr lang="en-US" dirty="0" smtClean="0"/>
              <a:t>We found </a:t>
            </a:r>
            <a:r>
              <a:rPr lang="en-US" dirty="0" smtClean="0">
                <a:solidFill>
                  <a:schemeClr val="bg2"/>
                </a:solidFill>
              </a:rPr>
              <a:t>76</a:t>
            </a:r>
            <a:r>
              <a:rPr lang="en-US" dirty="0" smtClean="0"/>
              <a:t> different HTML escapers in our dataset</a:t>
            </a:r>
          </a:p>
          <a:p>
            <a:r>
              <a:rPr lang="en-US" dirty="0" smtClean="0"/>
              <a:t>Most of them belong to a framework/library used by the application</a:t>
            </a:r>
          </a:p>
          <a:p>
            <a:r>
              <a:rPr lang="en-US" dirty="0" smtClean="0"/>
              <a:t>In average, a project has </a:t>
            </a:r>
            <a:r>
              <a:rPr lang="en-US" dirty="0" smtClean="0">
                <a:solidFill>
                  <a:srgbClr val="FFA92F"/>
                </a:solidFill>
              </a:rPr>
              <a:t>5.7</a:t>
            </a:r>
            <a:r>
              <a:rPr lang="en-US" dirty="0" smtClean="0"/>
              <a:t> HTML escapers</a:t>
            </a:r>
          </a:p>
          <a:p>
            <a:r>
              <a:rPr lang="en-US" dirty="0" smtClean="0"/>
              <a:t>All HTML escapers are</a:t>
            </a:r>
          </a:p>
          <a:p>
            <a:pPr marL="0" indent="0">
              <a:buNone/>
            </a:pPr>
            <a:r>
              <a:rPr lang="en-US" dirty="0"/>
              <a:t>n</a:t>
            </a:r>
            <a:r>
              <a:rPr lang="en-US" dirty="0" smtClean="0"/>
              <a:t>ot equivalent…</a:t>
            </a:r>
          </a:p>
        </p:txBody>
      </p:sp>
    </p:spTree>
    <p:extLst>
      <p:ext uri="{BB962C8B-B14F-4D97-AF65-F5344CB8AC3E}">
        <p14:creationId xmlns:p14="http://schemas.microsoft.com/office/powerpoint/2010/main" val="12889762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“Use HTML escaping”</a:t>
            </a:r>
          </a:p>
          <a:p>
            <a:pPr lvl="1"/>
            <a:r>
              <a:rPr lang="en-US" dirty="0" smtClean="0"/>
              <a:t>Projects are using a lot of different HTML contexts, and it’s not getting better</a:t>
            </a:r>
          </a:p>
          <a:p>
            <a:pPr lvl="1"/>
            <a:r>
              <a:rPr lang="en-US" dirty="0" smtClean="0"/>
              <a:t>HTML escaping seems to mean a lot of different things… Only </a:t>
            </a:r>
            <a:r>
              <a:rPr lang="en-US" dirty="0" smtClean="0">
                <a:solidFill>
                  <a:srgbClr val="FFA92F"/>
                </a:solidFill>
              </a:rPr>
              <a:t>41%</a:t>
            </a:r>
            <a:r>
              <a:rPr lang="en-US" dirty="0" smtClean="0"/>
              <a:t> of the implementations seems sufficient</a:t>
            </a:r>
          </a:p>
          <a:p>
            <a:r>
              <a:rPr lang="en-US" dirty="0"/>
              <a:t>“Don’t insert user data in &lt;insert HTML location here&gt;</a:t>
            </a:r>
            <a:r>
              <a:rPr lang="en-US" dirty="0" smtClean="0"/>
              <a:t>”</a:t>
            </a:r>
          </a:p>
          <a:p>
            <a:r>
              <a:rPr lang="en-US" dirty="0" smtClean="0"/>
              <a:t>“</a:t>
            </a:r>
            <a:r>
              <a:rPr lang="en-US" dirty="0"/>
              <a:t>Use auto-escaping template engines”</a:t>
            </a:r>
            <a:endParaRPr lang="en-US" dirty="0" smtClean="0"/>
          </a:p>
        </p:txBody>
      </p:sp>
      <p:sp>
        <p:nvSpPr>
          <p:cNvPr id="3" name="Text Placeholder 2"/>
          <p:cNvSpPr>
            <a:spLocks noGrp="1"/>
          </p:cNvSpPr>
          <p:nvPr>
            <p:ph type="body" sz="quarter" idx="10"/>
          </p:nvPr>
        </p:nvSpPr>
        <p:spPr/>
        <p:txBody>
          <a:bodyPr/>
          <a:lstStyle/>
          <a:p>
            <a:r>
              <a:rPr lang="en-US" dirty="0" smtClean="0"/>
              <a:t>Fix XSS</a:t>
            </a:r>
            <a:endParaRPr lang="en-US" dirty="0"/>
          </a:p>
        </p:txBody>
      </p:sp>
    </p:spTree>
    <p:extLst>
      <p:ext uri="{BB962C8B-B14F-4D97-AF65-F5344CB8AC3E}">
        <p14:creationId xmlns:p14="http://schemas.microsoft.com/office/powerpoint/2010/main" val="41343556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found that many security </a:t>
            </a:r>
            <a:r>
              <a:rPr lang="en-US" dirty="0" err="1" smtClean="0"/>
              <a:t>guidances</a:t>
            </a:r>
            <a:r>
              <a:rPr lang="en-US" dirty="0" smtClean="0"/>
              <a:t> just say “don’t do this”</a:t>
            </a:r>
          </a:p>
          <a:p>
            <a:r>
              <a:rPr lang="en-US" dirty="0" smtClean="0"/>
              <a:t>OWASP XSS cheat sheet [2] has the following rule:</a:t>
            </a:r>
            <a:endParaRPr lang="en-US" dirty="0"/>
          </a:p>
          <a:p>
            <a:pPr marL="0" indent="0">
              <a:buNone/>
            </a:pPr>
            <a:endParaRPr lang="en-US" dirty="0" smtClean="0"/>
          </a:p>
        </p:txBody>
      </p:sp>
      <p:sp>
        <p:nvSpPr>
          <p:cNvPr id="3" name="Text Placeholder 2"/>
          <p:cNvSpPr>
            <a:spLocks noGrp="1"/>
          </p:cNvSpPr>
          <p:nvPr>
            <p:ph type="body" sz="quarter" idx="10"/>
          </p:nvPr>
        </p:nvSpPr>
        <p:spPr/>
        <p:txBody>
          <a:bodyPr/>
          <a:lstStyle/>
          <a:p>
            <a:r>
              <a:rPr lang="en-US" dirty="0" smtClean="0"/>
              <a:t>“Don’t insert data into &lt;?&gt;”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58583975"/>
              </p:ext>
            </p:extLst>
          </p:nvPr>
        </p:nvGraphicFramePr>
        <p:xfrm>
          <a:off x="576592" y="2761850"/>
          <a:ext cx="8110208" cy="3232584"/>
        </p:xfrm>
        <a:graphic>
          <a:graphicData uri="http://schemas.openxmlformats.org/drawingml/2006/table">
            <a:tbl>
              <a:tblPr firstRow="1" bandRow="1">
                <a:tableStyleId>{BC89EF96-8CEA-46FF-86C4-4CE0E7609802}</a:tableStyleId>
              </a:tblPr>
              <a:tblGrid>
                <a:gridCol w="4664389"/>
                <a:gridCol w="3445819"/>
              </a:tblGrid>
              <a:tr h="484660">
                <a:tc>
                  <a:txBody>
                    <a:bodyPr/>
                    <a:lstStyle/>
                    <a:p>
                      <a:r>
                        <a:rPr lang="en-US" dirty="0" smtClean="0"/>
                        <a:t>Never put data HERE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“Context” name</a:t>
                      </a:r>
                      <a:endParaRPr lang="en-US" dirty="0"/>
                    </a:p>
                  </a:txBody>
                  <a:tcPr/>
                </a:tc>
              </a:tr>
              <a:tr h="565816">
                <a:tc>
                  <a:txBody>
                    <a:bodyPr/>
                    <a:lstStyle/>
                    <a:p>
                      <a:r>
                        <a:rPr lang="en-US" dirty="0" smtClean="0">
                          <a:latin typeface="Consolas"/>
                          <a:cs typeface="Consolas"/>
                        </a:rPr>
                        <a:t>&lt;script&gt;...HERE...&lt;/script&gt; </a:t>
                      </a:r>
                      <a:endParaRPr lang="en-US" dirty="0">
                        <a:latin typeface="Consolas"/>
                        <a:cs typeface="Consolas"/>
                      </a:endParaRPr>
                    </a:p>
                  </a:txBody>
                  <a:tcPr/>
                </a:tc>
                <a:tc>
                  <a:txBody>
                    <a:bodyPr/>
                    <a:lstStyle/>
                    <a:p>
                      <a:r>
                        <a:rPr lang="en-US" smtClean="0"/>
                        <a:t>Directly in script</a:t>
                      </a:r>
                      <a:endParaRPr lang="en-US" dirty="0"/>
                    </a:p>
                  </a:txBody>
                  <a:tcPr/>
                </a:tc>
              </a:tr>
              <a:tr h="565816">
                <a:tc>
                  <a:txBody>
                    <a:bodyPr/>
                    <a:lstStyle/>
                    <a:p>
                      <a:r>
                        <a:rPr lang="en-US" dirty="0" smtClean="0">
                          <a:latin typeface="Consolas"/>
                          <a:cs typeface="Consolas"/>
                        </a:rPr>
                        <a:t>&lt;!--...HERE...--&gt;</a:t>
                      </a:r>
                      <a:endParaRPr lang="en-US" dirty="0">
                        <a:latin typeface="Consolas"/>
                        <a:cs typeface="Consolas"/>
                      </a:endParaRPr>
                    </a:p>
                  </a:txBody>
                  <a:tcPr/>
                </a:tc>
                <a:tc>
                  <a:txBody>
                    <a:bodyPr/>
                    <a:lstStyle/>
                    <a:p>
                      <a:r>
                        <a:rPr lang="en-US" smtClean="0"/>
                        <a:t>HTML comment</a:t>
                      </a:r>
                      <a:endParaRPr lang="en-US" dirty="0"/>
                    </a:p>
                  </a:txBody>
                  <a:tcPr/>
                </a:tc>
              </a:tr>
              <a:tr h="565816">
                <a:tc>
                  <a:txBody>
                    <a:bodyPr/>
                    <a:lstStyle/>
                    <a:p>
                      <a:r>
                        <a:rPr lang="en-US" dirty="0" smtClean="0">
                          <a:latin typeface="Consolas"/>
                          <a:cs typeface="Consolas"/>
                        </a:rPr>
                        <a:t>&lt;div ...HERE...=test /&gt;</a:t>
                      </a:r>
                      <a:endParaRPr lang="en-US" dirty="0">
                        <a:latin typeface="Consolas"/>
                        <a:cs typeface="Consolas"/>
                      </a:endParaRPr>
                    </a:p>
                  </a:txBody>
                  <a:tcPr/>
                </a:tc>
                <a:tc>
                  <a:txBody>
                    <a:bodyPr/>
                    <a:lstStyle/>
                    <a:p>
                      <a:r>
                        <a:rPr lang="en-US" smtClean="0"/>
                        <a:t>Attribute name</a:t>
                      </a:r>
                      <a:endParaRPr lang="en-US" dirty="0"/>
                    </a:p>
                  </a:txBody>
                  <a:tcPr/>
                </a:tc>
              </a:tr>
              <a:tr h="565816">
                <a:tc>
                  <a:txBody>
                    <a:bodyPr/>
                    <a:lstStyle/>
                    <a:p>
                      <a:r>
                        <a:rPr lang="en-US" dirty="0" smtClean="0">
                          <a:latin typeface="Consolas"/>
                          <a:cs typeface="Consolas"/>
                        </a:rPr>
                        <a:t>&lt;HERE... </a:t>
                      </a:r>
                      <a:r>
                        <a:rPr lang="en-US" dirty="0" err="1" smtClean="0">
                          <a:latin typeface="Consolas"/>
                          <a:cs typeface="Consolas"/>
                        </a:rPr>
                        <a:t>href</a:t>
                      </a:r>
                      <a:r>
                        <a:rPr lang="en-US" dirty="0" smtClean="0">
                          <a:latin typeface="Consolas"/>
                          <a:cs typeface="Consolas"/>
                        </a:rPr>
                        <a:t>="/test" /&gt;</a:t>
                      </a:r>
                      <a:endParaRPr lang="en-US" dirty="0">
                        <a:latin typeface="Consolas"/>
                        <a:cs typeface="Consolas"/>
                      </a:endParaRPr>
                    </a:p>
                  </a:txBody>
                  <a:tcPr/>
                </a:tc>
                <a:tc>
                  <a:txBody>
                    <a:bodyPr/>
                    <a:lstStyle/>
                    <a:p>
                      <a:r>
                        <a:rPr lang="en-US" smtClean="0"/>
                        <a:t>Tag name</a:t>
                      </a:r>
                      <a:endParaRPr lang="en-US" dirty="0"/>
                    </a:p>
                  </a:txBody>
                  <a:tcPr/>
                </a:tc>
              </a:tr>
              <a:tr h="484660">
                <a:tc>
                  <a:txBody>
                    <a:bodyPr/>
                    <a:lstStyle/>
                    <a:p>
                      <a:r>
                        <a:rPr lang="en-US" dirty="0" smtClean="0">
                          <a:latin typeface="Consolas"/>
                          <a:cs typeface="Consolas"/>
                        </a:rPr>
                        <a:t>&lt;style&gt;...HERE...&lt;/style&gt;</a:t>
                      </a:r>
                      <a:endParaRPr lang="en-US" dirty="0">
                        <a:latin typeface="Consolas"/>
                        <a:cs typeface="Consolas"/>
                      </a:endParaRPr>
                    </a:p>
                  </a:txBody>
                  <a:tcPr/>
                </a:tc>
                <a:tc>
                  <a:txBody>
                    <a:bodyPr/>
                    <a:lstStyle/>
                    <a:p>
                      <a:r>
                        <a:rPr lang="en-US" dirty="0" smtClean="0"/>
                        <a:t>Directly in CSS</a:t>
                      </a:r>
                      <a:endParaRPr lang="en-US" dirty="0"/>
                    </a:p>
                  </a:txBody>
                  <a:tcPr/>
                </a:tc>
              </a:tr>
            </a:tbl>
          </a:graphicData>
        </a:graphic>
      </p:graphicFrame>
    </p:spTree>
    <p:extLst>
      <p:ext uri="{BB962C8B-B14F-4D97-AF65-F5344CB8AC3E}">
        <p14:creationId xmlns:p14="http://schemas.microsoft.com/office/powerpoint/2010/main" val="15595352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Observed HTML contexts and nesting</a:t>
            </a:r>
            <a:endParaRPr lang="en-US" dirty="0"/>
          </a:p>
        </p:txBody>
      </p:sp>
      <p:pic>
        <p:nvPicPr>
          <p:cNvPr id="4" name="Picture 3" descr="html_contexts_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298"/>
            <a:ext cx="9144000" cy="4897925"/>
          </a:xfrm>
          <a:prstGeom prst="rect">
            <a:avLst/>
          </a:prstGeom>
        </p:spPr>
      </p:pic>
    </p:spTree>
    <p:extLst>
      <p:ext uri="{BB962C8B-B14F-4D97-AF65-F5344CB8AC3E}">
        <p14:creationId xmlns:p14="http://schemas.microsoft.com/office/powerpoint/2010/main" val="2446724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analyzed </a:t>
            </a:r>
            <a:r>
              <a:rPr lang="en-US" dirty="0" smtClean="0">
                <a:solidFill>
                  <a:srgbClr val="E38500"/>
                </a:solidFill>
              </a:rPr>
              <a:t>28</a:t>
            </a:r>
            <a:r>
              <a:rPr lang="en-US" dirty="0" smtClean="0"/>
              <a:t> Java web applications and </a:t>
            </a:r>
            <a:r>
              <a:rPr lang="en-US" dirty="0" smtClean="0">
                <a:solidFill>
                  <a:srgbClr val="E38500"/>
                </a:solidFill>
              </a:rPr>
              <a:t>154</a:t>
            </a:r>
            <a:r>
              <a:rPr lang="en-US" dirty="0" smtClean="0"/>
              <a:t> versions over time. Most were open source projects. That’s </a:t>
            </a:r>
            <a:r>
              <a:rPr lang="en-US" dirty="0" smtClean="0">
                <a:solidFill>
                  <a:schemeClr val="bg2">
                    <a:lumMod val="75000"/>
                  </a:schemeClr>
                </a:solidFill>
              </a:rPr>
              <a:t>6MLOC </a:t>
            </a:r>
            <a:r>
              <a:rPr lang="en-US" dirty="0" smtClean="0"/>
              <a:t>Java and JSP code.</a:t>
            </a:r>
          </a:p>
          <a:p>
            <a:r>
              <a:rPr lang="en-US" dirty="0" smtClean="0"/>
              <a:t>For SQL </a:t>
            </a:r>
            <a:r>
              <a:rPr lang="en-US" dirty="0"/>
              <a:t>i</a:t>
            </a:r>
            <a:r>
              <a:rPr lang="en-US" dirty="0" smtClean="0"/>
              <a:t>njection: </a:t>
            </a:r>
          </a:p>
          <a:p>
            <a:pPr lvl="1"/>
            <a:r>
              <a:rPr lang="en-US" dirty="0" smtClean="0"/>
              <a:t>focus on queries embedded in applications</a:t>
            </a:r>
          </a:p>
          <a:p>
            <a:pPr lvl="1"/>
            <a:r>
              <a:rPr lang="en-US" dirty="0"/>
              <a:t>w</a:t>
            </a:r>
            <a:r>
              <a:rPr lang="en-US" dirty="0" smtClean="0"/>
              <a:t>e did not analyze the code of stored procedures</a:t>
            </a:r>
          </a:p>
          <a:p>
            <a:r>
              <a:rPr lang="en-US" dirty="0" smtClean="0"/>
              <a:t>For XSS:</a:t>
            </a:r>
          </a:p>
          <a:p>
            <a:pPr lvl="1"/>
            <a:r>
              <a:rPr lang="en-US" dirty="0" smtClean="0"/>
              <a:t>focus on server-side pages</a:t>
            </a:r>
          </a:p>
          <a:p>
            <a:pPr lvl="1"/>
            <a:r>
              <a:rPr lang="en-US" dirty="0" smtClean="0"/>
              <a:t>most pages have JavaScript but we did not try to understand the impact of JavaScript code (i.e., after it executes)</a:t>
            </a:r>
          </a:p>
        </p:txBody>
      </p:sp>
      <p:sp>
        <p:nvSpPr>
          <p:cNvPr id="3" name="Text Placeholder 2"/>
          <p:cNvSpPr>
            <a:spLocks noGrp="1"/>
          </p:cNvSpPr>
          <p:nvPr>
            <p:ph type="body" sz="quarter" idx="10"/>
          </p:nvPr>
        </p:nvSpPr>
        <p:spPr/>
        <p:txBody>
          <a:bodyPr/>
          <a:lstStyle/>
          <a:p>
            <a:r>
              <a:rPr lang="en-US" dirty="0" smtClean="0"/>
              <a:t>What we </a:t>
            </a:r>
            <a:r>
              <a:rPr lang="en-US" dirty="0"/>
              <a:t>s</a:t>
            </a:r>
            <a:r>
              <a:rPr lang="en-US" dirty="0" smtClean="0"/>
              <a:t>tudied (and what we didn’t)</a:t>
            </a:r>
            <a:endParaRPr lang="en-US" dirty="0"/>
          </a:p>
        </p:txBody>
      </p:sp>
    </p:spTree>
    <p:extLst>
      <p:ext uri="{BB962C8B-B14F-4D97-AF65-F5344CB8AC3E}">
        <p14:creationId xmlns:p14="http://schemas.microsoft.com/office/powerpoint/2010/main" val="323920788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Observed HTML contexts and nesting</a:t>
            </a:r>
            <a:endParaRPr lang="en-US" dirty="0"/>
          </a:p>
        </p:txBody>
      </p:sp>
      <p:pic>
        <p:nvPicPr>
          <p:cNvPr id="4" name="Picture 3" descr="html_contexts_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298"/>
            <a:ext cx="9144000" cy="4897925"/>
          </a:xfrm>
          <a:prstGeom prst="rect">
            <a:avLst/>
          </a:prstGeom>
        </p:spPr>
      </p:pic>
      <p:sp>
        <p:nvSpPr>
          <p:cNvPr id="6" name="Left Arrow 5"/>
          <p:cNvSpPr/>
          <p:nvPr/>
        </p:nvSpPr>
        <p:spPr>
          <a:xfrm rot="21387957">
            <a:off x="5694526" y="3744623"/>
            <a:ext cx="1219536" cy="372950"/>
          </a:xfrm>
          <a:prstGeom prst="lef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Left Arrow 4"/>
          <p:cNvSpPr/>
          <p:nvPr/>
        </p:nvSpPr>
        <p:spPr>
          <a:xfrm rot="5125240">
            <a:off x="6985832" y="2879143"/>
            <a:ext cx="1219536" cy="372950"/>
          </a:xfrm>
          <a:prstGeom prst="lef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Left Arrow 6"/>
          <p:cNvSpPr/>
          <p:nvPr/>
        </p:nvSpPr>
        <p:spPr>
          <a:xfrm rot="5972392">
            <a:off x="7833670" y="2888675"/>
            <a:ext cx="1219536" cy="372950"/>
          </a:xfrm>
          <a:prstGeom prst="lef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Left Arrow 7"/>
          <p:cNvSpPr/>
          <p:nvPr/>
        </p:nvSpPr>
        <p:spPr>
          <a:xfrm rot="11091392">
            <a:off x="1775088" y="2493862"/>
            <a:ext cx="1219536" cy="372950"/>
          </a:xfrm>
          <a:prstGeom prst="lef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Left Arrow 8"/>
          <p:cNvSpPr/>
          <p:nvPr/>
        </p:nvSpPr>
        <p:spPr>
          <a:xfrm rot="11091392">
            <a:off x="1304122" y="3758345"/>
            <a:ext cx="1219536" cy="372950"/>
          </a:xfrm>
          <a:prstGeom prst="lef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6043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“Use HTML escaping”</a:t>
            </a:r>
          </a:p>
          <a:p>
            <a:pPr lvl="1"/>
            <a:r>
              <a:rPr lang="en-US" dirty="0" smtClean="0"/>
              <a:t>Projects are using a many different HTML contexts, and it’s not getting better</a:t>
            </a:r>
          </a:p>
          <a:p>
            <a:pPr lvl="1"/>
            <a:r>
              <a:rPr lang="en-US" dirty="0"/>
              <a:t>HTML escaping seems to mean a lot of different things… Only </a:t>
            </a:r>
            <a:r>
              <a:rPr lang="en-US" dirty="0">
                <a:solidFill>
                  <a:srgbClr val="FFA92F"/>
                </a:solidFill>
              </a:rPr>
              <a:t>41%</a:t>
            </a:r>
            <a:r>
              <a:rPr lang="en-US" dirty="0"/>
              <a:t> of the implementations seems </a:t>
            </a:r>
            <a:r>
              <a:rPr lang="en-US" dirty="0" smtClean="0"/>
              <a:t>sufficient</a:t>
            </a:r>
          </a:p>
          <a:p>
            <a:r>
              <a:rPr lang="en-US" strike="sngStrike" dirty="0"/>
              <a:t>“Don’t insert user data in &lt;insert HTML location here&gt;</a:t>
            </a:r>
            <a:r>
              <a:rPr lang="en-US" strike="sngStrike" dirty="0" smtClean="0"/>
              <a:t>”</a:t>
            </a:r>
          </a:p>
          <a:p>
            <a:pPr lvl="1"/>
            <a:r>
              <a:rPr lang="en-US" dirty="0" smtClean="0"/>
              <a:t>Developers need to add data into many HTML contexts</a:t>
            </a:r>
          </a:p>
          <a:p>
            <a:r>
              <a:rPr lang="en-US" dirty="0" smtClean="0"/>
              <a:t>“</a:t>
            </a:r>
            <a:r>
              <a:rPr lang="en-US" dirty="0"/>
              <a:t>Use auto-escaping template engines”</a:t>
            </a:r>
            <a:endParaRPr lang="en-US" dirty="0" smtClean="0"/>
          </a:p>
        </p:txBody>
      </p:sp>
      <p:sp>
        <p:nvSpPr>
          <p:cNvPr id="3" name="Text Placeholder 2"/>
          <p:cNvSpPr>
            <a:spLocks noGrp="1"/>
          </p:cNvSpPr>
          <p:nvPr>
            <p:ph type="body" sz="quarter" idx="10"/>
          </p:nvPr>
        </p:nvSpPr>
        <p:spPr/>
        <p:txBody>
          <a:bodyPr/>
          <a:lstStyle/>
          <a:p>
            <a:r>
              <a:rPr lang="en-US" dirty="0" smtClean="0"/>
              <a:t>Fix XSS</a:t>
            </a:r>
            <a:endParaRPr lang="en-US" dirty="0"/>
          </a:p>
        </p:txBody>
      </p:sp>
    </p:spTree>
    <p:extLst>
      <p:ext uri="{BB962C8B-B14F-4D97-AF65-F5344CB8AC3E}">
        <p14:creationId xmlns:p14="http://schemas.microsoft.com/office/powerpoint/2010/main" val="8344631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good trend with template engines is to provide auto-escaping.</a:t>
            </a:r>
          </a:p>
          <a:p>
            <a:r>
              <a:rPr lang="en-US" dirty="0" smtClean="0"/>
              <a:t>Auto-escaping means that the engine will take the dynamic data and escape it without any directive from the developer.</a:t>
            </a:r>
          </a:p>
          <a:p>
            <a:r>
              <a:rPr lang="en-US" dirty="0" smtClean="0"/>
              <a:t>Such reasoning is great and clearly makes a typical web application more secure.</a:t>
            </a:r>
          </a:p>
          <a:p>
            <a:r>
              <a:rPr lang="en-US" dirty="0" smtClean="0"/>
              <a:t>However, do they understand the contexts and provide the required escaping/filtering to be safe for XSS?</a:t>
            </a:r>
          </a:p>
        </p:txBody>
      </p:sp>
      <p:sp>
        <p:nvSpPr>
          <p:cNvPr id="3" name="Text Placeholder 2"/>
          <p:cNvSpPr>
            <a:spLocks noGrp="1"/>
          </p:cNvSpPr>
          <p:nvPr>
            <p:ph type="body" sz="quarter" idx="10"/>
          </p:nvPr>
        </p:nvSpPr>
        <p:spPr/>
        <p:txBody>
          <a:bodyPr/>
          <a:lstStyle/>
          <a:p>
            <a:r>
              <a:rPr lang="en-US" dirty="0" smtClean="0"/>
              <a:t>Auto-escaping template libraries</a:t>
            </a:r>
            <a:endParaRPr lang="en-US" dirty="0"/>
          </a:p>
        </p:txBody>
      </p:sp>
    </p:spTree>
    <p:extLst>
      <p:ext uri="{BB962C8B-B14F-4D97-AF65-F5344CB8AC3E}">
        <p14:creationId xmlns:p14="http://schemas.microsoft.com/office/powerpoint/2010/main" val="18509118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Auto-escaping template libraries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59540098"/>
              </p:ext>
            </p:extLst>
          </p:nvPr>
        </p:nvGraphicFramePr>
        <p:xfrm>
          <a:off x="184034" y="1133994"/>
          <a:ext cx="8769646" cy="2831260"/>
        </p:xfrm>
        <a:graphic>
          <a:graphicData uri="http://schemas.openxmlformats.org/presentationml/2006/ole">
            <mc:AlternateContent xmlns:mc="http://schemas.openxmlformats.org/markup-compatibility/2006">
              <mc:Choice xmlns:v="urn:schemas-microsoft-com:vml" Requires="v">
                <p:oleObj spid="_x0000_s2002" name="Worksheet" r:id="rId4" imgW="7670800" imgH="2476500" progId="Excel.Sheet.8">
                  <p:embed/>
                </p:oleObj>
              </mc:Choice>
              <mc:Fallback>
                <p:oleObj name="Worksheet" r:id="rId4" imgW="7670800" imgH="2476500" progId="Excel.Sheet.8">
                  <p:embed/>
                  <p:pic>
                    <p:nvPicPr>
                      <p:cNvPr id="0" name=""/>
                      <p:cNvPicPr/>
                      <p:nvPr/>
                    </p:nvPicPr>
                    <p:blipFill>
                      <a:blip r:embed="rId5"/>
                      <a:stretch>
                        <a:fillRect/>
                      </a:stretch>
                    </p:blipFill>
                    <p:spPr>
                      <a:xfrm>
                        <a:off x="184034" y="1133994"/>
                        <a:ext cx="8769646" cy="2831260"/>
                      </a:xfrm>
                      <a:prstGeom prst="rect">
                        <a:avLst/>
                      </a:prstGeom>
                    </p:spPr>
                  </p:pic>
                </p:oleObj>
              </mc:Fallback>
            </mc:AlternateContent>
          </a:graphicData>
        </a:graphic>
      </p:graphicFrame>
      <p:sp>
        <p:nvSpPr>
          <p:cNvPr id="7" name="Content Placeholder 1"/>
          <p:cNvSpPr>
            <a:spLocks noGrp="1"/>
          </p:cNvSpPr>
          <p:nvPr>
            <p:ph idx="1"/>
          </p:nvPr>
        </p:nvSpPr>
        <p:spPr>
          <a:xfrm>
            <a:off x="457200" y="4139765"/>
            <a:ext cx="8229600" cy="2142595"/>
          </a:xfrm>
        </p:spPr>
        <p:txBody>
          <a:bodyPr/>
          <a:lstStyle/>
          <a:p>
            <a:r>
              <a:rPr lang="en-US" dirty="0"/>
              <a:t>Some don’t even escape ‘ </a:t>
            </a:r>
            <a:r>
              <a:rPr lang="en-US" dirty="0" smtClean="0"/>
              <a:t>properly</a:t>
            </a:r>
          </a:p>
          <a:p>
            <a:r>
              <a:rPr lang="en-US" dirty="0" smtClean="0"/>
              <a:t>Only GCT provides a fairly good context aware auto-escaping, others essentially perform HTML escaping all the time</a:t>
            </a:r>
          </a:p>
        </p:txBody>
      </p:sp>
    </p:spTree>
    <p:extLst>
      <p:ext uri="{BB962C8B-B14F-4D97-AF65-F5344CB8AC3E}">
        <p14:creationId xmlns:p14="http://schemas.microsoft.com/office/powerpoint/2010/main" val="132617279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“Use HTML escaping”</a:t>
            </a:r>
          </a:p>
          <a:p>
            <a:pPr lvl="1"/>
            <a:r>
              <a:rPr lang="en-US" dirty="0" smtClean="0"/>
              <a:t>Projects are using a lot of different HTML contexts, and it’s not getting better</a:t>
            </a:r>
          </a:p>
          <a:p>
            <a:pPr lvl="1"/>
            <a:r>
              <a:rPr lang="en-US" dirty="0"/>
              <a:t>HTML escaping seems to mean a lot of different things… Only </a:t>
            </a:r>
            <a:r>
              <a:rPr lang="en-US" dirty="0">
                <a:solidFill>
                  <a:srgbClr val="FFA92F"/>
                </a:solidFill>
              </a:rPr>
              <a:t>41%</a:t>
            </a:r>
            <a:r>
              <a:rPr lang="en-US" dirty="0"/>
              <a:t> of the implementations </a:t>
            </a:r>
            <a:r>
              <a:rPr lang="en-US" dirty="0" smtClean="0"/>
              <a:t>we saw seems sufficient</a:t>
            </a:r>
          </a:p>
          <a:p>
            <a:r>
              <a:rPr lang="en-US" strike="sngStrike" dirty="0"/>
              <a:t>“Don’t insert user data in &lt;insert HTML location here&gt;</a:t>
            </a:r>
            <a:r>
              <a:rPr lang="en-US" strike="sngStrike" dirty="0" smtClean="0"/>
              <a:t>”</a:t>
            </a:r>
          </a:p>
          <a:p>
            <a:pPr lvl="1"/>
            <a:r>
              <a:rPr lang="en-US" dirty="0" smtClean="0"/>
              <a:t>Developers need to add data into many HTML contexts</a:t>
            </a:r>
          </a:p>
          <a:p>
            <a:r>
              <a:rPr lang="en-US" strike="sngStrike" dirty="0" smtClean="0"/>
              <a:t>“</a:t>
            </a:r>
            <a:r>
              <a:rPr lang="en-US" strike="sngStrike" dirty="0"/>
              <a:t>Use auto-escaping template engines</a:t>
            </a:r>
            <a:r>
              <a:rPr lang="en-US" strike="sngStrike" dirty="0" smtClean="0"/>
              <a:t>”</a:t>
            </a:r>
          </a:p>
          <a:p>
            <a:pPr lvl="1"/>
            <a:r>
              <a:rPr lang="en-US" dirty="0" smtClean="0"/>
              <a:t>Sometimes a false sense of security</a:t>
            </a:r>
          </a:p>
        </p:txBody>
      </p:sp>
      <p:sp>
        <p:nvSpPr>
          <p:cNvPr id="3" name="Text Placeholder 2"/>
          <p:cNvSpPr>
            <a:spLocks noGrp="1"/>
          </p:cNvSpPr>
          <p:nvPr>
            <p:ph type="body" sz="quarter" idx="10"/>
          </p:nvPr>
        </p:nvSpPr>
        <p:spPr/>
        <p:txBody>
          <a:bodyPr/>
          <a:lstStyle/>
          <a:p>
            <a:r>
              <a:rPr lang="en-US" dirty="0" smtClean="0"/>
              <a:t>Fix XSS</a:t>
            </a:r>
            <a:endParaRPr lang="en-US" dirty="0"/>
          </a:p>
        </p:txBody>
      </p:sp>
    </p:spTree>
    <p:extLst>
      <p:ext uri="{BB962C8B-B14F-4D97-AF65-F5344CB8AC3E}">
        <p14:creationId xmlns:p14="http://schemas.microsoft.com/office/powerpoint/2010/main" val="1096294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 not saying that we have been all wrong until now. We just need to come up with a more complete solution for XSS:</a:t>
            </a:r>
          </a:p>
          <a:p>
            <a:pPr lvl="1"/>
            <a:r>
              <a:rPr lang="en-US" dirty="0" smtClean="0"/>
              <a:t>Sadly, there is no one silver bullet for XSS</a:t>
            </a:r>
          </a:p>
          <a:p>
            <a:pPr lvl="1"/>
            <a:r>
              <a:rPr lang="en-US" dirty="0" smtClean="0"/>
              <a:t>We cannot rely on one escaping function or filter</a:t>
            </a:r>
          </a:p>
          <a:p>
            <a:pPr lvl="1"/>
            <a:r>
              <a:rPr lang="en-US" dirty="0" smtClean="0"/>
              <a:t>We cannot rely </a:t>
            </a:r>
            <a:r>
              <a:rPr lang="en-US" dirty="0" smtClean="0">
                <a:solidFill>
                  <a:srgbClr val="FFA92F"/>
                </a:solidFill>
              </a:rPr>
              <a:t>yet</a:t>
            </a:r>
            <a:r>
              <a:rPr lang="en-US" dirty="0" smtClean="0"/>
              <a:t> only on most auto-escaping template engines</a:t>
            </a:r>
          </a:p>
          <a:p>
            <a:r>
              <a:rPr lang="en-US" dirty="0" smtClean="0"/>
              <a:t>For the time being, we need:</a:t>
            </a:r>
          </a:p>
          <a:p>
            <a:pPr lvl="1"/>
            <a:r>
              <a:rPr lang="en-US" dirty="0" smtClean="0"/>
              <a:t>Libraries that allow developer to escape the data properly for many contexts, and filter the data when an escaper cannot be used</a:t>
            </a:r>
          </a:p>
          <a:p>
            <a:pPr lvl="1"/>
            <a:r>
              <a:rPr lang="en-US" dirty="0" smtClean="0"/>
              <a:t>Give actionable guidance to the developers</a:t>
            </a:r>
            <a:endParaRPr lang="en-US" dirty="0"/>
          </a:p>
        </p:txBody>
      </p:sp>
      <p:sp>
        <p:nvSpPr>
          <p:cNvPr id="3" name="Text Placeholder 2"/>
          <p:cNvSpPr>
            <a:spLocks noGrp="1"/>
          </p:cNvSpPr>
          <p:nvPr>
            <p:ph type="body" sz="quarter" idx="10"/>
          </p:nvPr>
        </p:nvSpPr>
        <p:spPr/>
        <p:txBody>
          <a:bodyPr/>
          <a:lstStyle/>
          <a:p>
            <a:r>
              <a:rPr lang="en-US" dirty="0" smtClean="0"/>
              <a:t>Sad truth about XSS</a:t>
            </a:r>
            <a:endParaRPr lang="en-US" dirty="0"/>
          </a:p>
        </p:txBody>
      </p:sp>
    </p:spTree>
    <p:extLst>
      <p:ext uri="{BB962C8B-B14F-4D97-AF65-F5344CB8AC3E}">
        <p14:creationId xmlns:p14="http://schemas.microsoft.com/office/powerpoint/2010/main" val="5897687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 of required escapers based on our dataset:</a:t>
            </a:r>
          </a:p>
          <a:p>
            <a:pPr lvl="1"/>
            <a:r>
              <a:rPr lang="en-US" dirty="0" smtClean="0"/>
              <a:t>HTML escaping (^85%)</a:t>
            </a:r>
          </a:p>
          <a:p>
            <a:pPr lvl="1"/>
            <a:r>
              <a:rPr lang="en-US" dirty="0"/>
              <a:t>URI encoding (^30%</a:t>
            </a:r>
            <a:r>
              <a:rPr lang="en-US" dirty="0" smtClean="0"/>
              <a:t>)</a:t>
            </a:r>
          </a:p>
          <a:p>
            <a:pPr lvl="1"/>
            <a:r>
              <a:rPr lang="en-US" dirty="0" smtClean="0"/>
              <a:t>JavaScript string </a:t>
            </a:r>
            <a:r>
              <a:rPr lang="en-US" dirty="0"/>
              <a:t>escaping (^13</a:t>
            </a:r>
            <a:r>
              <a:rPr lang="en-US" dirty="0" smtClean="0"/>
              <a:t>%)</a:t>
            </a:r>
          </a:p>
          <a:p>
            <a:pPr lvl="1"/>
            <a:r>
              <a:rPr lang="en-US" dirty="0" smtClean="0"/>
              <a:t>CSS string escaping (</a:t>
            </a:r>
            <a:r>
              <a:rPr lang="en-US" dirty="0"/>
              <a:t>^</a:t>
            </a:r>
            <a:r>
              <a:rPr lang="en-US" dirty="0" smtClean="0"/>
              <a:t>0.16%)</a:t>
            </a:r>
          </a:p>
          <a:p>
            <a:pPr lvl="1"/>
            <a:r>
              <a:rPr lang="en-US" dirty="0" smtClean="0"/>
              <a:t>JavaScript regex </a:t>
            </a:r>
            <a:r>
              <a:rPr lang="en-US" dirty="0"/>
              <a:t>escaping (^0.01</a:t>
            </a:r>
            <a:r>
              <a:rPr lang="en-US" dirty="0" smtClean="0"/>
              <a:t>%)</a:t>
            </a:r>
          </a:p>
          <a:p>
            <a:r>
              <a:rPr lang="en-US" dirty="0" smtClean="0"/>
              <a:t>Libraries like OWASP ESAPI [3] or Coverity Security Library [4] already have these escapers; promote them!</a:t>
            </a:r>
          </a:p>
          <a:p>
            <a:pPr marL="0" indent="0">
              <a:buNone/>
            </a:pPr>
            <a:endParaRPr lang="en-US" dirty="0" smtClean="0"/>
          </a:p>
          <a:p>
            <a:endParaRPr lang="en-US" dirty="0" smtClean="0"/>
          </a:p>
          <a:p>
            <a:endParaRPr lang="en-US" dirty="0" smtClean="0"/>
          </a:p>
        </p:txBody>
      </p:sp>
      <p:sp>
        <p:nvSpPr>
          <p:cNvPr id="3" name="Text Placeholder 2"/>
          <p:cNvSpPr>
            <a:spLocks noGrp="1"/>
          </p:cNvSpPr>
          <p:nvPr>
            <p:ph type="body" sz="quarter" idx="10"/>
          </p:nvPr>
        </p:nvSpPr>
        <p:spPr/>
        <p:txBody>
          <a:bodyPr/>
          <a:lstStyle/>
          <a:p>
            <a:r>
              <a:rPr lang="en-US" dirty="0" smtClean="0"/>
              <a:t>Escapers should be available</a:t>
            </a:r>
            <a:endParaRPr lang="en-US" dirty="0"/>
          </a:p>
        </p:txBody>
      </p:sp>
    </p:spTree>
    <p:extLst>
      <p:ext uri="{BB962C8B-B14F-4D97-AF65-F5344CB8AC3E}">
        <p14:creationId xmlns:p14="http://schemas.microsoft.com/office/powerpoint/2010/main" val="876435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HTML contexts that require a filter based on our dataset:</a:t>
            </a:r>
          </a:p>
          <a:p>
            <a:pPr lvl="1"/>
            <a:r>
              <a:rPr lang="en-US" dirty="0" smtClean="0"/>
              <a:t>HTML Attribute -&gt; URI (^30%)</a:t>
            </a:r>
          </a:p>
          <a:p>
            <a:pPr lvl="1"/>
            <a:r>
              <a:rPr lang="en-US" dirty="0" smtClean="0"/>
              <a:t>HTML Attribute -&gt; JS code (0.2%)</a:t>
            </a:r>
          </a:p>
          <a:p>
            <a:pPr lvl="1"/>
            <a:r>
              <a:rPr lang="en-US" dirty="0" smtClean="0"/>
              <a:t>HTML Attribute -&gt; CSS (0.3%)</a:t>
            </a:r>
          </a:p>
          <a:p>
            <a:pPr lvl="1"/>
            <a:r>
              <a:rPr lang="en-US" dirty="0" smtClean="0"/>
              <a:t>Etc.</a:t>
            </a:r>
          </a:p>
          <a:p>
            <a:r>
              <a:rPr lang="en-US" dirty="0" smtClean="0"/>
              <a:t>How to handle URIs?</a:t>
            </a:r>
          </a:p>
          <a:p>
            <a:pPr lvl="1"/>
            <a:r>
              <a:rPr lang="en-US" dirty="0" smtClean="0"/>
              <a:t>Filter the scheme to make sure you allow it (http, https, etc.)</a:t>
            </a:r>
          </a:p>
          <a:p>
            <a:pPr lvl="1"/>
            <a:r>
              <a:rPr lang="en-US" dirty="0" smtClean="0"/>
              <a:t>Make sure the authority makes sense for your application</a:t>
            </a:r>
          </a:p>
          <a:p>
            <a:pPr lvl="1"/>
            <a:r>
              <a:rPr lang="en-US" dirty="0" smtClean="0"/>
              <a:t>URI encode each element of the path</a:t>
            </a:r>
          </a:p>
          <a:p>
            <a:pPr lvl="1"/>
            <a:r>
              <a:rPr lang="en-US" dirty="0" smtClean="0"/>
              <a:t>URI encode query string parameter names and values</a:t>
            </a:r>
          </a:p>
          <a:p>
            <a:r>
              <a:rPr lang="en-US" dirty="0" smtClean="0"/>
              <a:t>ESAPI has a </a:t>
            </a:r>
            <a:r>
              <a:rPr lang="en-US" sz="1800" dirty="0" err="1" smtClean="0">
                <a:latin typeface="Consolas"/>
                <a:cs typeface="Consolas"/>
              </a:rPr>
              <a:t>isValidURL</a:t>
            </a:r>
            <a:r>
              <a:rPr lang="en-US" dirty="0" smtClean="0"/>
              <a:t> which seems very restrictive, and  CSL </a:t>
            </a:r>
            <a:r>
              <a:rPr lang="en-US" sz="1800" dirty="0" err="1" smtClean="0">
                <a:latin typeface="Consolas"/>
                <a:cs typeface="Consolas"/>
              </a:rPr>
              <a:t>asUrl</a:t>
            </a:r>
            <a:r>
              <a:rPr lang="en-US" dirty="0" smtClean="0"/>
              <a:t> rewrites </a:t>
            </a:r>
            <a:r>
              <a:rPr lang="en-US" dirty="0" smtClean="0"/>
              <a:t>the </a:t>
            </a:r>
            <a:r>
              <a:rPr lang="en-US" dirty="0" smtClean="0"/>
              <a:t>URL to make it safe (but you need to manually encode the </a:t>
            </a:r>
            <a:r>
              <a:rPr lang="en-US" dirty="0" err="1" smtClean="0"/>
              <a:t>params</a:t>
            </a:r>
            <a:r>
              <a:rPr lang="en-US" dirty="0" smtClean="0"/>
              <a:t> &amp; paths)</a:t>
            </a:r>
            <a:endParaRPr lang="en-US" dirty="0"/>
          </a:p>
        </p:txBody>
      </p:sp>
      <p:sp>
        <p:nvSpPr>
          <p:cNvPr id="3" name="Text Placeholder 2"/>
          <p:cNvSpPr>
            <a:spLocks noGrp="1"/>
          </p:cNvSpPr>
          <p:nvPr>
            <p:ph type="body" sz="quarter" idx="10"/>
          </p:nvPr>
        </p:nvSpPr>
        <p:spPr/>
        <p:txBody>
          <a:bodyPr/>
          <a:lstStyle/>
          <a:p>
            <a:r>
              <a:rPr lang="en-US" dirty="0" smtClean="0"/>
              <a:t>Filters should be available</a:t>
            </a:r>
            <a:endParaRPr lang="en-US" dirty="0"/>
          </a:p>
        </p:txBody>
      </p:sp>
    </p:spTree>
    <p:extLst>
      <p:ext uri="{BB962C8B-B14F-4D97-AF65-F5344CB8AC3E}">
        <p14:creationId xmlns:p14="http://schemas.microsoft.com/office/powerpoint/2010/main" val="419586927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XSS is complex because it can happen in many different locations in the HTML pages (HTML contexts).</a:t>
            </a:r>
          </a:p>
          <a:p>
            <a:r>
              <a:rPr lang="en-US" dirty="0" smtClean="0"/>
              <a:t>Input validation may not be adequate</a:t>
            </a:r>
          </a:p>
          <a:p>
            <a:r>
              <a:rPr lang="en-US" dirty="0" smtClean="0"/>
              <a:t>Sanitizers can help but it’s very difficult to find a complete library for XSS</a:t>
            </a:r>
          </a:p>
          <a:p>
            <a:r>
              <a:rPr lang="en-US" dirty="0" smtClean="0"/>
              <a:t>OWASP XSS cheat sheet is a good start, but I believe we should do more:</a:t>
            </a:r>
          </a:p>
          <a:p>
            <a:pPr lvl="1"/>
            <a:r>
              <a:rPr lang="en-US" dirty="0" smtClean="0"/>
              <a:t>We started blogging [5] about these kind of issues and will continue doing it as we improve our technologies or just come across “interesting stuff”</a:t>
            </a:r>
          </a:p>
          <a:p>
            <a:pPr lvl="1"/>
            <a:r>
              <a:rPr lang="en-US" dirty="0" smtClean="0"/>
              <a:t>We will also continue to improve CSL [4] by adding filters, etc.</a:t>
            </a:r>
          </a:p>
          <a:p>
            <a:pPr lvl="1"/>
            <a:r>
              <a:rPr lang="en-US" dirty="0" smtClean="0"/>
              <a:t>We need to be more serious about raising awareness of HTML contexts</a:t>
            </a:r>
          </a:p>
          <a:p>
            <a:endParaRPr lang="en-US" dirty="0" smtClean="0"/>
          </a:p>
          <a:p>
            <a:endParaRPr lang="en-US" dirty="0"/>
          </a:p>
        </p:txBody>
      </p:sp>
      <p:sp>
        <p:nvSpPr>
          <p:cNvPr id="3" name="Text Placeholder 2"/>
          <p:cNvSpPr>
            <a:spLocks noGrp="1"/>
          </p:cNvSpPr>
          <p:nvPr>
            <p:ph type="body" sz="quarter" idx="10"/>
          </p:nvPr>
        </p:nvSpPr>
        <p:spPr/>
        <p:txBody>
          <a:bodyPr/>
          <a:lstStyle/>
          <a:p>
            <a:r>
              <a:rPr lang="en-US" dirty="0" smtClean="0"/>
              <a:t>XSS Conclusions</a:t>
            </a:r>
            <a:endParaRPr lang="en-US" dirty="0"/>
          </a:p>
        </p:txBody>
      </p:sp>
    </p:spTree>
    <p:extLst>
      <p:ext uri="{BB962C8B-B14F-4D97-AF65-F5344CB8AC3E}">
        <p14:creationId xmlns:p14="http://schemas.microsoft.com/office/powerpoint/2010/main" val="3272258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Developers need some </a:t>
            </a:r>
            <a:r>
              <a:rPr lang="en-US" dirty="0" smtClean="0">
                <a:solidFill>
                  <a:srgbClr val="800000"/>
                </a:solidFill>
              </a:rPr>
              <a:t>&lt;3</a:t>
            </a:r>
            <a:endParaRPr lang="en-US" dirty="0">
              <a:solidFill>
                <a:srgbClr val="800000"/>
              </a:solidFill>
            </a:endParaRPr>
          </a:p>
        </p:txBody>
      </p:sp>
    </p:spTree>
    <p:extLst>
      <p:ext uri="{BB962C8B-B14F-4D97-AF65-F5344CB8AC3E}">
        <p14:creationId xmlns:p14="http://schemas.microsoft.com/office/powerpoint/2010/main" val="19545914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080"/>
            <a:ext cx="8229600" cy="2448635"/>
          </a:xfrm>
        </p:spPr>
        <p:txBody>
          <a:bodyPr/>
          <a:lstStyle/>
          <a:p>
            <a:r>
              <a:rPr lang="en-US" dirty="0" smtClean="0"/>
              <a:t>These applications used several different control frameworks, such as Spring MVC, Struts, etc.</a:t>
            </a:r>
          </a:p>
          <a:p>
            <a:r>
              <a:rPr lang="en-US" dirty="0" smtClean="0"/>
              <a:t>ORMs such as JPA</a:t>
            </a:r>
            <a:r>
              <a:rPr lang="en-US" dirty="0"/>
              <a:t> </a:t>
            </a:r>
            <a:r>
              <a:rPr lang="en-US" dirty="0" smtClean="0"/>
              <a:t>or Hibernate are used in two-thirds of the applications</a:t>
            </a:r>
            <a:endParaRPr lang="en-US" dirty="0"/>
          </a:p>
          <a:p>
            <a:r>
              <a:rPr lang="en-US" dirty="0" smtClean="0"/>
              <a:t>All projects had JSP files, but its use is quite different:</a:t>
            </a:r>
          </a:p>
          <a:p>
            <a:pPr lvl="1"/>
            <a:r>
              <a:rPr lang="en-US" dirty="0" smtClean="0"/>
              <a:t>One project has 24 lines of JSP, another 84,000</a:t>
            </a:r>
          </a:p>
        </p:txBody>
      </p:sp>
      <p:sp>
        <p:nvSpPr>
          <p:cNvPr id="3" name="Text Placeholder 2"/>
          <p:cNvSpPr>
            <a:spLocks noGrp="1"/>
          </p:cNvSpPr>
          <p:nvPr>
            <p:ph type="body" sz="quarter" idx="10"/>
          </p:nvPr>
        </p:nvSpPr>
        <p:spPr/>
        <p:txBody>
          <a:bodyPr/>
          <a:lstStyle/>
          <a:p>
            <a:r>
              <a:rPr lang="en-US" dirty="0" smtClean="0"/>
              <a:t>Analyzed projects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98777766"/>
              </p:ext>
            </p:extLst>
          </p:nvPr>
        </p:nvGraphicFramePr>
        <p:xfrm>
          <a:off x="457199" y="3941006"/>
          <a:ext cx="8340811" cy="1926431"/>
        </p:xfrm>
        <a:graphic>
          <a:graphicData uri="http://schemas.openxmlformats.org/presentationml/2006/ole">
            <mc:AlternateContent xmlns:mc="http://schemas.openxmlformats.org/markup-compatibility/2006">
              <mc:Choice xmlns:v="urn:schemas-microsoft-com:vml" Requires="v">
                <p:oleObj spid="_x0000_s2712" name="Worksheet" r:id="rId4" imgW="5003800" imgH="1155700" progId="Excel.Sheet.8">
                  <p:embed/>
                </p:oleObj>
              </mc:Choice>
              <mc:Fallback>
                <p:oleObj name="Worksheet" r:id="rId4" imgW="5003800" imgH="1155700" progId="Excel.Sheet.8">
                  <p:embed/>
                  <p:pic>
                    <p:nvPicPr>
                      <p:cNvPr id="0" name=""/>
                      <p:cNvPicPr/>
                      <p:nvPr/>
                    </p:nvPicPr>
                    <p:blipFill>
                      <a:blip r:embed="rId5"/>
                      <a:stretch>
                        <a:fillRect/>
                      </a:stretch>
                    </p:blipFill>
                    <p:spPr>
                      <a:xfrm>
                        <a:off x="457199" y="3941006"/>
                        <a:ext cx="8340811" cy="1926431"/>
                      </a:xfrm>
                      <a:prstGeom prst="rect">
                        <a:avLst/>
                      </a:prstGeom>
                    </p:spPr>
                  </p:pic>
                </p:oleObj>
              </mc:Fallback>
            </mc:AlternateContent>
          </a:graphicData>
        </a:graphic>
      </p:graphicFrame>
    </p:spTree>
    <p:extLst>
      <p:ext uri="{BB962C8B-B14F-4D97-AF65-F5344CB8AC3E}">
        <p14:creationId xmlns:p14="http://schemas.microsoft.com/office/powerpoint/2010/main" val="23767075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a:t>
            </a:r>
            <a:r>
              <a:rPr lang="fr-FR" dirty="0" smtClean="0"/>
              <a:t>’</a:t>
            </a:r>
            <a:r>
              <a:rPr lang="en-US" dirty="0" smtClean="0"/>
              <a:t>s getting better. </a:t>
            </a:r>
            <a:r>
              <a:rPr lang="en-US" dirty="0"/>
              <a:t>More </a:t>
            </a:r>
            <a:r>
              <a:rPr lang="en-US" dirty="0" smtClean="0"/>
              <a:t>and more developers have </a:t>
            </a:r>
            <a:r>
              <a:rPr lang="en-US" dirty="0"/>
              <a:t>a basic understanding of security issues like XSS and </a:t>
            </a:r>
            <a:r>
              <a:rPr lang="en-US" dirty="0" err="1"/>
              <a:t>SQLi</a:t>
            </a:r>
            <a:r>
              <a:rPr lang="en-US" dirty="0"/>
              <a:t>.</a:t>
            </a:r>
          </a:p>
          <a:p>
            <a:pPr lvl="1"/>
            <a:r>
              <a:rPr lang="en-US" dirty="0" smtClean="0"/>
              <a:t>For SQL, developers parameterized </a:t>
            </a:r>
            <a:r>
              <a:rPr lang="en-US" dirty="0" smtClean="0">
                <a:solidFill>
                  <a:schemeClr val="bg2"/>
                </a:solidFill>
              </a:rPr>
              <a:t>94%</a:t>
            </a:r>
            <a:r>
              <a:rPr lang="en-US" dirty="0" smtClean="0"/>
              <a:t> of the time when possible</a:t>
            </a:r>
          </a:p>
          <a:p>
            <a:pPr lvl="1"/>
            <a:r>
              <a:rPr lang="en-US" dirty="0" smtClean="0"/>
              <a:t>For HTML, we see many places where HTML escaping is used</a:t>
            </a:r>
          </a:p>
          <a:p>
            <a:r>
              <a:rPr lang="en-US" dirty="0" smtClean="0"/>
              <a:t>But it’s just too complex and convoluted for them to understand everything</a:t>
            </a:r>
          </a:p>
          <a:p>
            <a:pPr lvl="1"/>
            <a:r>
              <a:rPr lang="en-US" dirty="0"/>
              <a:t>Security obligations of each context</a:t>
            </a:r>
          </a:p>
          <a:p>
            <a:pPr lvl="1"/>
            <a:r>
              <a:rPr lang="en-US" dirty="0" smtClean="0"/>
              <a:t>Nested contexts and ordering of escapers</a:t>
            </a:r>
          </a:p>
          <a:p>
            <a:r>
              <a:rPr lang="en-US" dirty="0" smtClean="0"/>
              <a:t>There are gaps in the way security information is presented online; </a:t>
            </a:r>
            <a:r>
              <a:rPr lang="en-US" dirty="0" err="1" smtClean="0"/>
              <a:t>StackOverflow</a:t>
            </a:r>
            <a:r>
              <a:rPr lang="en-US" dirty="0" smtClean="0"/>
              <a:t> is a scary place. However, if you don't give them advice, who will?</a:t>
            </a:r>
            <a:endParaRPr lang="en-US" dirty="0"/>
          </a:p>
        </p:txBody>
      </p:sp>
      <p:sp>
        <p:nvSpPr>
          <p:cNvPr id="4" name="Text Placeholder 3"/>
          <p:cNvSpPr>
            <a:spLocks noGrp="1"/>
          </p:cNvSpPr>
          <p:nvPr>
            <p:ph type="body" sz="quarter" idx="10"/>
          </p:nvPr>
        </p:nvSpPr>
        <p:spPr/>
        <p:txBody>
          <a:bodyPr/>
          <a:lstStyle/>
          <a:p>
            <a:r>
              <a:rPr lang="en-US" dirty="0" smtClean="0"/>
              <a:t>What’s up with developers?!</a:t>
            </a:r>
            <a:endParaRPr lang="en-US" dirty="0"/>
          </a:p>
        </p:txBody>
      </p:sp>
    </p:spTree>
    <p:extLst>
      <p:ext uri="{BB962C8B-B14F-4D97-AF65-F5344CB8AC3E}">
        <p14:creationId xmlns:p14="http://schemas.microsoft.com/office/powerpoint/2010/main" val="5435035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Focus developer communication on the code point of view, as opposed to the attacker’s point of view</a:t>
            </a:r>
            <a:r>
              <a:rPr lang="en-US" dirty="0"/>
              <a:t>:</a:t>
            </a:r>
            <a:endParaRPr lang="en-US" dirty="0" smtClean="0"/>
          </a:p>
          <a:p>
            <a:pPr lvl="1"/>
            <a:r>
              <a:rPr lang="en-US" dirty="0" smtClean="0"/>
              <a:t>Attacks and threats are the "why" we need to fix</a:t>
            </a:r>
          </a:p>
          <a:p>
            <a:pPr lvl="1"/>
            <a:r>
              <a:rPr lang="en-US" dirty="0" smtClean="0"/>
              <a:t>Developers need the "how" and "where" to fix</a:t>
            </a:r>
          </a:p>
          <a:p>
            <a:r>
              <a:rPr lang="en-US" dirty="0" smtClean="0"/>
              <a:t>Provide helpful advice:</a:t>
            </a:r>
          </a:p>
          <a:p>
            <a:pPr lvl="1"/>
            <a:r>
              <a:rPr lang="en-US" dirty="0" smtClean="0"/>
              <a:t>Actionable (i.e. code, code, and more code)</a:t>
            </a:r>
          </a:p>
          <a:p>
            <a:pPr lvl="1"/>
            <a:r>
              <a:rPr lang="en-US" dirty="0" smtClean="0"/>
              <a:t>To a </a:t>
            </a:r>
            <a:r>
              <a:rPr lang="en-US" dirty="0"/>
              <a:t>s</a:t>
            </a:r>
            <a:r>
              <a:rPr lang="en-US" dirty="0" smtClean="0"/>
              <a:t>pecific technology (JSTL, Hibernate HQL, </a:t>
            </a:r>
            <a:r>
              <a:rPr lang="en-US" dirty="0" err="1" smtClean="0"/>
              <a:t>jQuery</a:t>
            </a:r>
            <a:r>
              <a:rPr lang="en-US" dirty="0" smtClean="0"/>
              <a:t>, etc.)</a:t>
            </a:r>
          </a:p>
          <a:p>
            <a:pPr lvl="1"/>
            <a:r>
              <a:rPr lang="en-US" dirty="0" smtClean="0"/>
              <a:t>In a specific context or contexts (IN clause, URI, CSS string, etc.)</a:t>
            </a:r>
          </a:p>
          <a:p>
            <a:r>
              <a:rPr lang="en-US" dirty="0" smtClean="0"/>
              <a:t>What does helpful advice look like?</a:t>
            </a:r>
          </a:p>
          <a:p>
            <a:pPr lvl="1"/>
            <a:r>
              <a:rPr lang="en-US" dirty="0"/>
              <a:t>Not this: "Parameterized all SQL statements."</a:t>
            </a:r>
          </a:p>
          <a:p>
            <a:pPr lvl="1"/>
            <a:r>
              <a:rPr lang="en-US" dirty="0" smtClean="0"/>
              <a:t>How about this?</a:t>
            </a:r>
          </a:p>
        </p:txBody>
      </p:sp>
      <p:sp>
        <p:nvSpPr>
          <p:cNvPr id="3" name="Text Placeholder 2"/>
          <p:cNvSpPr>
            <a:spLocks noGrp="1"/>
          </p:cNvSpPr>
          <p:nvPr>
            <p:ph type="body" sz="quarter" idx="10"/>
          </p:nvPr>
        </p:nvSpPr>
        <p:spPr/>
        <p:txBody>
          <a:bodyPr/>
          <a:lstStyle/>
          <a:p>
            <a:r>
              <a:rPr lang="en-US" dirty="0" smtClean="0"/>
              <a:t>Ways forward</a:t>
            </a:r>
            <a:endParaRPr lang="en-US" dirty="0"/>
          </a:p>
        </p:txBody>
      </p:sp>
    </p:spTree>
    <p:extLst>
      <p:ext uri="{BB962C8B-B14F-4D97-AF65-F5344CB8AC3E}">
        <p14:creationId xmlns:p14="http://schemas.microsoft.com/office/powerpoint/2010/main" val="174308068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7198805"/>
              </p:ext>
            </p:extLst>
          </p:nvPr>
        </p:nvGraphicFramePr>
        <p:xfrm>
          <a:off x="457200" y="1195388"/>
          <a:ext cx="8229600" cy="5107987"/>
        </p:xfrm>
        <a:graphic>
          <a:graphicData uri="http://schemas.openxmlformats.org/drawingml/2006/table">
            <a:tbl>
              <a:tblPr firstRow="1" bandRow="1">
                <a:tableStyleId>{5C22544A-7EE6-4342-B048-85BDC9FD1C3A}</a:tableStyleId>
              </a:tblPr>
              <a:tblGrid>
                <a:gridCol w="1144104"/>
                <a:gridCol w="7085496"/>
              </a:tblGrid>
              <a:tr h="748264">
                <a:tc gridSpan="2">
                  <a:txBody>
                    <a:bodyPr/>
                    <a:lstStyle/>
                    <a:p>
                      <a:pPr algn="ctr"/>
                      <a:r>
                        <a:rPr lang="en-US" sz="2000" b="1" dirty="0" smtClean="0">
                          <a:solidFill>
                            <a:schemeClr val="tx1"/>
                          </a:solidFill>
                        </a:rPr>
                        <a:t>How to Parameterize Data Values</a:t>
                      </a:r>
                    </a:p>
                    <a:p>
                      <a:pPr algn="ctr"/>
                      <a:r>
                        <a:rPr lang="en-US" sz="1800" b="0" dirty="0" smtClean="0">
                          <a:solidFill>
                            <a:schemeClr val="tx1"/>
                          </a:solidFill>
                        </a:rPr>
                        <a:t>Example:</a:t>
                      </a:r>
                      <a:r>
                        <a:rPr lang="en-US" sz="1800" b="0" baseline="0" dirty="0" smtClean="0">
                          <a:solidFill>
                            <a:schemeClr val="tx1"/>
                          </a:solidFill>
                        </a:rPr>
                        <a:t> </a:t>
                      </a:r>
                      <a:r>
                        <a:rPr lang="en-US" sz="1800" b="0" dirty="0" smtClean="0">
                          <a:solidFill>
                            <a:schemeClr val="tx1"/>
                          </a:solidFill>
                          <a:latin typeface="Consolas"/>
                          <a:cs typeface="Consolas"/>
                        </a:rPr>
                        <a:t>"SELECT * FROM table WHERE name = '"</a:t>
                      </a:r>
                      <a:r>
                        <a:rPr lang="en-US" sz="1800" b="0" baseline="0" dirty="0" smtClean="0">
                          <a:solidFill>
                            <a:schemeClr val="tx1"/>
                          </a:solidFill>
                          <a:latin typeface="Consolas"/>
                          <a:cs typeface="Consolas"/>
                        </a:rPr>
                        <a:t> + </a:t>
                      </a:r>
                      <a:r>
                        <a:rPr lang="en-US" sz="1800" b="0" baseline="0" dirty="0" err="1" smtClean="0">
                          <a:solidFill>
                            <a:schemeClr val="tx1"/>
                          </a:solidFill>
                          <a:latin typeface="Consolas"/>
                          <a:cs typeface="Consolas"/>
                        </a:rPr>
                        <a:t>userName</a:t>
                      </a:r>
                      <a:r>
                        <a:rPr lang="en-US" sz="1800" b="0" baseline="0" dirty="0" smtClean="0">
                          <a:solidFill>
                            <a:schemeClr val="tx1"/>
                          </a:solidFill>
                          <a:latin typeface="Consolas"/>
                          <a:cs typeface="Consolas"/>
                        </a:rPr>
                        <a:t> + "'"</a:t>
                      </a:r>
                      <a:endParaRPr lang="en-US" sz="1800" b="0" dirty="0">
                        <a:solidFill>
                          <a:schemeClr val="tx1"/>
                        </a:solidFill>
                        <a:latin typeface="Consolas"/>
                        <a:cs typeface="Consolas"/>
                      </a:endParaRPr>
                    </a:p>
                  </a:txBody>
                  <a:tcPr/>
                </a:tc>
                <a:tc hMerge="1">
                  <a:txBody>
                    <a:bodyPr/>
                    <a:lstStyle/>
                    <a:p>
                      <a:endParaRPr lang="en-US" b="0" dirty="0">
                        <a:solidFill>
                          <a:schemeClr val="tx1"/>
                        </a:solidFill>
                      </a:endParaRPr>
                    </a:p>
                  </a:txBody>
                  <a:tcPr/>
                </a:tc>
              </a:tr>
              <a:tr h="1453241">
                <a:tc>
                  <a:txBody>
                    <a:bodyPr/>
                    <a:lstStyle/>
                    <a:p>
                      <a:pPr algn="ctr"/>
                      <a:r>
                        <a:rPr lang="en-US" sz="1800" dirty="0" smtClean="0"/>
                        <a:t>JDBC</a:t>
                      </a:r>
                      <a:endParaRPr lang="en-US" sz="1800" dirty="0">
                        <a:latin typeface="Consolas"/>
                        <a:cs typeface="Consolas"/>
                      </a:endParaRPr>
                    </a:p>
                  </a:txBody>
                  <a:tcPr anchor="ctr"/>
                </a:tc>
                <a:tc>
                  <a:txBody>
                    <a:bodyPr/>
                    <a:lstStyle/>
                    <a:p>
                      <a:r>
                        <a:rPr lang="en-US" sz="1400" dirty="0" smtClean="0">
                          <a:solidFill>
                            <a:srgbClr val="0000FF"/>
                          </a:solidFill>
                          <a:latin typeface="Consolas"/>
                          <a:cs typeface="Consolas"/>
                        </a:rPr>
                        <a:t>String</a:t>
                      </a:r>
                      <a:r>
                        <a:rPr lang="en-US" sz="1400" dirty="0" smtClean="0">
                          <a:latin typeface="Consolas"/>
                          <a:cs typeface="Consolas"/>
                        </a:rPr>
                        <a:t> </a:t>
                      </a:r>
                      <a:r>
                        <a:rPr lang="en-US" sz="1400" dirty="0" err="1" smtClean="0">
                          <a:latin typeface="Consolas"/>
                          <a:cs typeface="Consolas"/>
                        </a:rPr>
                        <a:t>paramQuery</a:t>
                      </a:r>
                      <a:r>
                        <a:rPr lang="en-US" sz="1400" dirty="0" smtClean="0">
                          <a:latin typeface="Consolas"/>
                          <a:cs typeface="Consolas"/>
                        </a:rPr>
                        <a:t> = </a:t>
                      </a:r>
                      <a:r>
                        <a:rPr lang="en-US" sz="1400" i="1" dirty="0" smtClean="0">
                          <a:solidFill>
                            <a:srgbClr val="800000"/>
                          </a:solidFill>
                          <a:latin typeface="Consolas"/>
                          <a:cs typeface="Consolas"/>
                        </a:rPr>
                        <a:t>"SELECT * FROM table WHERE name = ?"</a:t>
                      </a:r>
                      <a:r>
                        <a:rPr lang="en-US" sz="1400" dirty="0" smtClean="0">
                          <a:latin typeface="Consolas"/>
                          <a:cs typeface="Consolas"/>
                        </a:rPr>
                        <a:t>;</a:t>
                      </a:r>
                    </a:p>
                    <a:p>
                      <a:r>
                        <a:rPr lang="en-US" sz="1400" dirty="0" err="1" smtClean="0">
                          <a:solidFill>
                            <a:srgbClr val="0000FF"/>
                          </a:solidFill>
                          <a:latin typeface="Consolas"/>
                          <a:cs typeface="Consolas"/>
                        </a:rPr>
                        <a:t>PreparedStatement</a:t>
                      </a:r>
                      <a:r>
                        <a:rPr lang="en-US" sz="1400" dirty="0" smtClean="0">
                          <a:solidFill>
                            <a:srgbClr val="0000FF"/>
                          </a:solidFill>
                          <a:latin typeface="Consolas"/>
                          <a:cs typeface="Consolas"/>
                        </a:rPr>
                        <a:t> </a:t>
                      </a:r>
                      <a:r>
                        <a:rPr lang="en-US" sz="1400" dirty="0" err="1" smtClean="0">
                          <a:latin typeface="Consolas"/>
                          <a:cs typeface="Consolas"/>
                        </a:rPr>
                        <a:t>prepStmt</a:t>
                      </a:r>
                      <a:r>
                        <a:rPr lang="en-US" sz="1400" dirty="0" smtClean="0">
                          <a:latin typeface="Consolas"/>
                          <a:cs typeface="Consolas"/>
                        </a:rPr>
                        <a:t> = </a:t>
                      </a:r>
                      <a:r>
                        <a:rPr lang="en-US" sz="1400" dirty="0" err="1" smtClean="0">
                          <a:latin typeface="Consolas"/>
                          <a:cs typeface="Consolas"/>
                        </a:rPr>
                        <a:t>connection.prepareStatement</a:t>
                      </a:r>
                      <a:r>
                        <a:rPr lang="en-US" sz="1400" dirty="0" smtClean="0">
                          <a:latin typeface="Consolas"/>
                          <a:cs typeface="Consolas"/>
                        </a:rPr>
                        <a:t>(</a:t>
                      </a:r>
                      <a:r>
                        <a:rPr lang="en-US" sz="1400" dirty="0" err="1" smtClean="0">
                          <a:latin typeface="Consolas"/>
                          <a:cs typeface="Consolas"/>
                        </a:rPr>
                        <a:t>paramQuery</a:t>
                      </a:r>
                      <a:r>
                        <a:rPr lang="en-US" sz="1400" dirty="0" smtClean="0">
                          <a:latin typeface="Consolas"/>
                          <a:cs typeface="Consolas"/>
                        </a:rPr>
                        <a:t>);</a:t>
                      </a:r>
                    </a:p>
                    <a:p>
                      <a:r>
                        <a:rPr lang="en-US" sz="1400" dirty="0" err="1" smtClean="0">
                          <a:latin typeface="Consolas"/>
                          <a:cs typeface="Consolas"/>
                        </a:rPr>
                        <a:t>prepStmt.setString</a:t>
                      </a:r>
                      <a:r>
                        <a:rPr lang="en-US" sz="1400" dirty="0" smtClean="0">
                          <a:latin typeface="Consolas"/>
                          <a:cs typeface="Consolas"/>
                        </a:rPr>
                        <a:t>(1, </a:t>
                      </a:r>
                      <a:r>
                        <a:rPr lang="en-US" sz="1400" dirty="0" err="1" smtClean="0">
                          <a:latin typeface="Consolas"/>
                          <a:cs typeface="Consolas"/>
                        </a:rPr>
                        <a:t>userName</a:t>
                      </a:r>
                      <a:r>
                        <a:rPr lang="en-US" sz="1400" dirty="0" smtClean="0">
                          <a:latin typeface="Consolas"/>
                          <a:cs typeface="Consolas"/>
                        </a:rPr>
                        <a:t>);</a:t>
                      </a:r>
                    </a:p>
                  </a:txBody>
                  <a:tcPr anchor="ctr"/>
                </a:tc>
              </a:tr>
              <a:tr h="1453241">
                <a:tc>
                  <a:txBody>
                    <a:bodyPr/>
                    <a:lstStyle/>
                    <a:p>
                      <a:pPr algn="ctr"/>
                      <a:r>
                        <a:rPr lang="en-US" sz="1800" dirty="0" smtClean="0">
                          <a:latin typeface="+mn-lt"/>
                          <a:cs typeface="Consolas"/>
                        </a:rPr>
                        <a:t>Hibernate Native Query</a:t>
                      </a:r>
                      <a:endParaRPr lang="en-US" sz="1800" dirty="0">
                        <a:latin typeface="+mn-lt"/>
                        <a:cs typeface="Consolas"/>
                      </a:endParaRPr>
                    </a:p>
                  </a:txBody>
                  <a:tcPr anchor="ctr"/>
                </a:tc>
                <a:tc>
                  <a:txBody>
                    <a:bodyPr/>
                    <a:lstStyle/>
                    <a:p>
                      <a:r>
                        <a:rPr lang="en-US" sz="1400" dirty="0" smtClean="0">
                          <a:solidFill>
                            <a:srgbClr val="0000FF"/>
                          </a:solidFill>
                          <a:latin typeface="Consolas"/>
                          <a:cs typeface="Consolas"/>
                        </a:rPr>
                        <a:t>String</a:t>
                      </a:r>
                      <a:r>
                        <a:rPr lang="en-US" sz="1400" dirty="0" smtClean="0">
                          <a:latin typeface="Consolas"/>
                          <a:cs typeface="Consolas"/>
                        </a:rPr>
                        <a:t> </a:t>
                      </a:r>
                      <a:r>
                        <a:rPr lang="en-US" sz="1400" dirty="0" err="1" smtClean="0">
                          <a:latin typeface="Consolas"/>
                          <a:cs typeface="Consolas"/>
                        </a:rPr>
                        <a:t>paramQuery</a:t>
                      </a:r>
                      <a:r>
                        <a:rPr lang="en-US" sz="1400" dirty="0" smtClean="0">
                          <a:latin typeface="Consolas"/>
                          <a:cs typeface="Consolas"/>
                        </a:rPr>
                        <a:t> = </a:t>
                      </a:r>
                      <a:r>
                        <a:rPr lang="en-US" sz="1400" i="1" dirty="0" smtClean="0">
                          <a:solidFill>
                            <a:srgbClr val="800000"/>
                          </a:solidFill>
                          <a:latin typeface="Consolas"/>
                          <a:cs typeface="Consolas"/>
                        </a:rPr>
                        <a:t>"SELECT * FROM table WHERE name = :username"</a:t>
                      </a:r>
                      <a:r>
                        <a:rPr lang="en-US" sz="1400" dirty="0" smtClean="0">
                          <a:latin typeface="Consolas"/>
                          <a:cs typeface="Consolas"/>
                        </a:rPr>
                        <a:t>;</a:t>
                      </a:r>
                    </a:p>
                    <a:p>
                      <a:r>
                        <a:rPr lang="en-US" sz="1400" dirty="0" err="1" smtClean="0">
                          <a:solidFill>
                            <a:srgbClr val="0000FF"/>
                          </a:solidFill>
                          <a:latin typeface="Consolas"/>
                          <a:cs typeface="Consolas"/>
                        </a:rPr>
                        <a:t>SQLQuery</a:t>
                      </a:r>
                      <a:r>
                        <a:rPr lang="en-US" sz="1400" dirty="0" smtClean="0">
                          <a:solidFill>
                            <a:srgbClr val="0000FF"/>
                          </a:solidFill>
                          <a:latin typeface="Consolas"/>
                          <a:cs typeface="Consolas"/>
                        </a:rPr>
                        <a:t> </a:t>
                      </a:r>
                      <a:r>
                        <a:rPr lang="en-US" sz="1400" dirty="0" smtClean="0">
                          <a:latin typeface="Consolas"/>
                          <a:cs typeface="Consolas"/>
                        </a:rPr>
                        <a:t>query = </a:t>
                      </a:r>
                      <a:r>
                        <a:rPr lang="en-US" sz="1400" dirty="0" err="1" smtClean="0">
                          <a:latin typeface="Consolas"/>
                          <a:cs typeface="Consolas"/>
                        </a:rPr>
                        <a:t>session.createSQLQuery</a:t>
                      </a:r>
                      <a:r>
                        <a:rPr lang="en-US" sz="1400" dirty="0" smtClean="0">
                          <a:latin typeface="Consolas"/>
                          <a:cs typeface="Consolas"/>
                        </a:rPr>
                        <a:t>(</a:t>
                      </a:r>
                      <a:r>
                        <a:rPr lang="en-US" sz="1400" dirty="0" err="1" smtClean="0">
                          <a:latin typeface="Consolas"/>
                          <a:cs typeface="Consolas"/>
                        </a:rPr>
                        <a:t>paramQuery</a:t>
                      </a:r>
                      <a:r>
                        <a:rPr lang="en-US" sz="1400" dirty="0" smtClean="0">
                          <a:latin typeface="Consolas"/>
                          <a:cs typeface="Consolas"/>
                        </a:rPr>
                        <a:t>);</a:t>
                      </a:r>
                    </a:p>
                    <a:p>
                      <a:r>
                        <a:rPr lang="en-US" sz="1400" dirty="0" err="1" smtClean="0">
                          <a:latin typeface="Consolas"/>
                          <a:cs typeface="Consolas"/>
                        </a:rPr>
                        <a:t>query.setParameter</a:t>
                      </a:r>
                      <a:r>
                        <a:rPr lang="en-US" sz="1400" dirty="0" smtClean="0">
                          <a:latin typeface="Consolas"/>
                          <a:cs typeface="Consolas"/>
                        </a:rPr>
                        <a:t>(</a:t>
                      </a:r>
                      <a:r>
                        <a:rPr lang="en-US" sz="1400" i="1" dirty="0" smtClean="0">
                          <a:solidFill>
                            <a:srgbClr val="800000"/>
                          </a:solidFill>
                          <a:latin typeface="Consolas"/>
                          <a:cs typeface="Consolas"/>
                        </a:rPr>
                        <a:t>"username"</a:t>
                      </a:r>
                      <a:r>
                        <a:rPr lang="en-US" sz="1400" dirty="0" smtClean="0">
                          <a:latin typeface="Consolas"/>
                          <a:cs typeface="Consolas"/>
                        </a:rPr>
                        <a:t>, </a:t>
                      </a:r>
                      <a:r>
                        <a:rPr lang="en-US" sz="1400" dirty="0" err="1" smtClean="0">
                          <a:latin typeface="Consolas"/>
                          <a:cs typeface="Consolas"/>
                        </a:rPr>
                        <a:t>userName</a:t>
                      </a:r>
                      <a:r>
                        <a:rPr lang="en-US" sz="1400" dirty="0" smtClean="0">
                          <a:latin typeface="Consolas"/>
                          <a:cs typeface="Consolas"/>
                        </a:rPr>
                        <a:t>);</a:t>
                      </a:r>
                      <a:endParaRPr lang="en-US" sz="1400" dirty="0">
                        <a:latin typeface="Consolas"/>
                        <a:cs typeface="Consolas"/>
                      </a:endParaRPr>
                    </a:p>
                  </a:txBody>
                  <a:tcPr anchor="ctr"/>
                </a:tc>
              </a:tr>
              <a:tr h="1453241">
                <a:tc>
                  <a:txBody>
                    <a:bodyPr/>
                    <a:lstStyle/>
                    <a:p>
                      <a:pPr algn="ctr"/>
                      <a:r>
                        <a:rPr lang="en-US" sz="1800" dirty="0" smtClean="0">
                          <a:latin typeface="+mn-lt"/>
                          <a:cs typeface="Consolas"/>
                        </a:rPr>
                        <a:t>JPA Native</a:t>
                      </a:r>
                      <a:r>
                        <a:rPr lang="en-US" sz="1800" baseline="0" dirty="0" smtClean="0">
                          <a:latin typeface="+mn-lt"/>
                          <a:cs typeface="Consolas"/>
                        </a:rPr>
                        <a:t> Query</a:t>
                      </a:r>
                      <a:endParaRPr lang="en-US" sz="1800" dirty="0">
                        <a:latin typeface="+mn-lt"/>
                        <a:cs typeface="Consolas"/>
                      </a:endParaRPr>
                    </a:p>
                  </a:txBody>
                  <a:tcPr anchor="ctr"/>
                </a:tc>
                <a:tc>
                  <a:txBody>
                    <a:bodyPr/>
                    <a:lstStyle/>
                    <a:p>
                      <a:r>
                        <a:rPr lang="en-US" sz="1400" dirty="0" smtClean="0">
                          <a:solidFill>
                            <a:srgbClr val="0000FF"/>
                          </a:solidFill>
                          <a:latin typeface="Consolas"/>
                          <a:cs typeface="Consolas"/>
                        </a:rPr>
                        <a:t>String</a:t>
                      </a:r>
                      <a:r>
                        <a:rPr lang="en-US" sz="1400" dirty="0" smtClean="0">
                          <a:latin typeface="Consolas"/>
                          <a:cs typeface="Consolas"/>
                        </a:rPr>
                        <a:t> </a:t>
                      </a:r>
                      <a:r>
                        <a:rPr lang="en-US" sz="1400" dirty="0" err="1" smtClean="0">
                          <a:latin typeface="Consolas"/>
                          <a:cs typeface="Consolas"/>
                        </a:rPr>
                        <a:t>paramQuery</a:t>
                      </a:r>
                      <a:r>
                        <a:rPr lang="en-US" sz="1400" dirty="0" smtClean="0">
                          <a:latin typeface="Consolas"/>
                          <a:cs typeface="Consolas"/>
                        </a:rPr>
                        <a:t> = </a:t>
                      </a:r>
                      <a:r>
                        <a:rPr lang="en-US" sz="1400" i="1" dirty="0" smtClean="0">
                          <a:solidFill>
                            <a:srgbClr val="800000"/>
                          </a:solidFill>
                          <a:latin typeface="Consolas"/>
                          <a:cs typeface="Consolas"/>
                        </a:rPr>
                        <a:t>"SELECT * FROM table WHERE name = :username"</a:t>
                      </a:r>
                      <a:r>
                        <a:rPr lang="en-US" sz="1400" dirty="0" smtClean="0">
                          <a:latin typeface="Consolas"/>
                          <a:cs typeface="Consolas"/>
                        </a:rPr>
                        <a:t>;</a:t>
                      </a:r>
                    </a:p>
                    <a:p>
                      <a:r>
                        <a:rPr lang="en-US" sz="1400" dirty="0" smtClean="0">
                          <a:solidFill>
                            <a:srgbClr val="0000FF"/>
                          </a:solidFill>
                          <a:latin typeface="Consolas"/>
                          <a:cs typeface="Consolas"/>
                        </a:rPr>
                        <a:t>Query</a:t>
                      </a:r>
                      <a:r>
                        <a:rPr lang="en-US" sz="1400" dirty="0" smtClean="0">
                          <a:latin typeface="Consolas"/>
                          <a:cs typeface="Consolas"/>
                        </a:rPr>
                        <a:t> query = </a:t>
                      </a:r>
                      <a:r>
                        <a:rPr lang="en-US" sz="1400" dirty="0" err="1" smtClean="0">
                          <a:latin typeface="Consolas"/>
                          <a:cs typeface="Consolas"/>
                        </a:rPr>
                        <a:t>entityManager.createNativeQuery</a:t>
                      </a:r>
                      <a:r>
                        <a:rPr lang="en-US" sz="1400" dirty="0" smtClean="0">
                          <a:latin typeface="Consolas"/>
                          <a:cs typeface="Consolas"/>
                        </a:rPr>
                        <a:t>(</a:t>
                      </a:r>
                      <a:r>
                        <a:rPr lang="en-US" sz="1400" dirty="0" err="1" smtClean="0">
                          <a:latin typeface="Consolas"/>
                          <a:cs typeface="Consolas"/>
                        </a:rPr>
                        <a:t>paramQuery</a:t>
                      </a:r>
                      <a:r>
                        <a:rPr lang="en-US" sz="1400" dirty="0" smtClean="0">
                          <a:latin typeface="Consolas"/>
                          <a:cs typeface="Consolas"/>
                        </a:rPr>
                        <a:t>);</a:t>
                      </a:r>
                    </a:p>
                    <a:p>
                      <a:r>
                        <a:rPr lang="en-US" sz="1400" dirty="0" err="1" smtClean="0">
                          <a:latin typeface="Consolas"/>
                          <a:cs typeface="Consolas"/>
                        </a:rPr>
                        <a:t>query.setParameter</a:t>
                      </a:r>
                      <a:r>
                        <a:rPr lang="en-US" sz="1400" dirty="0" smtClean="0">
                          <a:latin typeface="Consolas"/>
                          <a:cs typeface="Consolas"/>
                        </a:rPr>
                        <a:t>(</a:t>
                      </a:r>
                      <a:r>
                        <a:rPr lang="en-US" sz="1400" i="1" dirty="0" smtClean="0">
                          <a:solidFill>
                            <a:srgbClr val="800000"/>
                          </a:solidFill>
                          <a:latin typeface="Consolas"/>
                          <a:cs typeface="Consolas"/>
                        </a:rPr>
                        <a:t>"username"</a:t>
                      </a:r>
                      <a:r>
                        <a:rPr lang="en-US" sz="1400" dirty="0" smtClean="0">
                          <a:latin typeface="Consolas"/>
                          <a:cs typeface="Consolas"/>
                        </a:rPr>
                        <a:t>, </a:t>
                      </a:r>
                      <a:r>
                        <a:rPr lang="en-US" sz="1400" dirty="0" err="1" smtClean="0">
                          <a:latin typeface="Consolas"/>
                          <a:cs typeface="Consolas"/>
                        </a:rPr>
                        <a:t>userName</a:t>
                      </a:r>
                      <a:r>
                        <a:rPr lang="en-US" sz="1400" dirty="0" smtClean="0">
                          <a:latin typeface="Consolas"/>
                          <a:cs typeface="Consolas"/>
                        </a:rPr>
                        <a:t>);</a:t>
                      </a:r>
                      <a:endParaRPr lang="en-US" sz="1400" dirty="0">
                        <a:latin typeface="Consolas"/>
                        <a:cs typeface="Consolas"/>
                      </a:endParaRPr>
                    </a:p>
                  </a:txBody>
                  <a:tcPr anchor="ctr"/>
                </a:tc>
              </a:tr>
            </a:tbl>
          </a:graphicData>
        </a:graphic>
      </p:graphicFrame>
      <p:sp>
        <p:nvSpPr>
          <p:cNvPr id="3" name="Text Placeholder 2"/>
          <p:cNvSpPr>
            <a:spLocks noGrp="1"/>
          </p:cNvSpPr>
          <p:nvPr>
            <p:ph type="body" sz="quarter" idx="10"/>
          </p:nvPr>
        </p:nvSpPr>
        <p:spPr/>
        <p:txBody>
          <a:bodyPr/>
          <a:lstStyle/>
          <a:p>
            <a:r>
              <a:rPr lang="en-US" dirty="0" smtClean="0"/>
              <a:t>Helpful Advice</a:t>
            </a:r>
            <a:endParaRPr lang="en-US" dirty="0"/>
          </a:p>
        </p:txBody>
      </p:sp>
    </p:spTree>
    <p:extLst>
      <p:ext uri="{BB962C8B-B14F-4D97-AF65-F5344CB8AC3E}">
        <p14:creationId xmlns:p14="http://schemas.microsoft.com/office/powerpoint/2010/main" val="397409231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6007511"/>
              </p:ext>
            </p:extLst>
          </p:nvPr>
        </p:nvGraphicFramePr>
        <p:xfrm>
          <a:off x="457200" y="1195388"/>
          <a:ext cx="8229600" cy="5060847"/>
        </p:xfrm>
        <a:graphic>
          <a:graphicData uri="http://schemas.openxmlformats.org/drawingml/2006/table">
            <a:tbl>
              <a:tblPr firstRow="1" bandRow="1">
                <a:tableStyleId>{5C22544A-7EE6-4342-B048-85BDC9FD1C3A}</a:tableStyleId>
              </a:tblPr>
              <a:tblGrid>
                <a:gridCol w="1699822"/>
                <a:gridCol w="6529778"/>
              </a:tblGrid>
              <a:tr h="875696">
                <a:tc gridSpan="2">
                  <a:txBody>
                    <a:bodyPr/>
                    <a:lstStyle/>
                    <a:p>
                      <a:pPr algn="ctr"/>
                      <a:r>
                        <a:rPr lang="en-US" sz="2000" b="1" dirty="0" smtClean="0">
                          <a:solidFill>
                            <a:schemeClr val="tx1"/>
                          </a:solidFill>
                        </a:rPr>
                        <a:t>How to add data in</a:t>
                      </a:r>
                      <a:r>
                        <a:rPr lang="en-US" sz="2000" b="1" baseline="0" dirty="0" smtClean="0">
                          <a:solidFill>
                            <a:schemeClr val="tx1"/>
                          </a:solidFill>
                        </a:rPr>
                        <a:t> </a:t>
                      </a:r>
                      <a:r>
                        <a:rPr lang="en-US" sz="2000" b="1" dirty="0" smtClean="0">
                          <a:solidFill>
                            <a:schemeClr val="tx1"/>
                          </a:solidFill>
                        </a:rPr>
                        <a:t>a CSS string within a CSS block using CSL.</a:t>
                      </a:r>
                      <a:br>
                        <a:rPr lang="en-US" sz="2000" b="1" dirty="0" smtClean="0">
                          <a:solidFill>
                            <a:schemeClr val="tx1"/>
                          </a:solidFill>
                        </a:rPr>
                      </a:br>
                      <a:r>
                        <a:rPr lang="en-US" sz="2000" b="0" dirty="0" smtClean="0">
                          <a:solidFill>
                            <a:schemeClr val="tx1"/>
                          </a:solidFill>
                        </a:rPr>
                        <a:t>Provide several examples that show the common usages</a:t>
                      </a:r>
                      <a:r>
                        <a:rPr lang="en-US" sz="2000" b="0" baseline="0" dirty="0" smtClean="0">
                          <a:solidFill>
                            <a:schemeClr val="tx1"/>
                          </a:solidFill>
                        </a:rPr>
                        <a:t> for different HTML contexts, and technologies your developers are using</a:t>
                      </a:r>
                      <a:endParaRPr lang="en-US" sz="2000" b="0" dirty="0" smtClean="0">
                        <a:solidFill>
                          <a:schemeClr val="tx1"/>
                        </a:solidFill>
                      </a:endParaRPr>
                    </a:p>
                  </a:txBody>
                  <a:tcPr/>
                </a:tc>
                <a:tc hMerge="1">
                  <a:txBody>
                    <a:bodyPr/>
                    <a:lstStyle/>
                    <a:p>
                      <a:endParaRPr lang="en-US" b="0" dirty="0">
                        <a:solidFill>
                          <a:schemeClr val="tx1"/>
                        </a:solidFill>
                      </a:endParaRPr>
                    </a:p>
                  </a:txBody>
                  <a:tcPr/>
                </a:tc>
              </a:tr>
              <a:tr h="1700732">
                <a:tc>
                  <a:txBody>
                    <a:bodyPr/>
                    <a:lstStyle/>
                    <a:p>
                      <a:pPr algn="ctr"/>
                      <a:r>
                        <a:rPr lang="en-US" sz="1800" dirty="0" smtClean="0"/>
                        <a:t>Expression</a:t>
                      </a:r>
                      <a:r>
                        <a:rPr lang="en-US" sz="1800" baseline="0" dirty="0" smtClean="0"/>
                        <a:t> Language</a:t>
                      </a:r>
                      <a:endParaRPr lang="en-US" sz="1800" dirty="0">
                        <a:latin typeface="Consolas"/>
                        <a:cs typeface="Consolas"/>
                      </a:endParaRPr>
                    </a:p>
                  </a:txBody>
                  <a:tcPr anchor="ctr"/>
                </a:tc>
                <a:tc>
                  <a:txBody>
                    <a:bodyPr/>
                    <a:lstStyle/>
                    <a:p>
                      <a:r>
                        <a:rPr lang="en-US" sz="1400" dirty="0" smtClean="0">
                          <a:solidFill>
                            <a:srgbClr val="8D6C05"/>
                          </a:solidFill>
                          <a:latin typeface="Consolas"/>
                          <a:cs typeface="Consolas"/>
                        </a:rPr>
                        <a:t>&lt;</a:t>
                      </a:r>
                      <a:r>
                        <a:rPr lang="en-US" sz="1400" dirty="0" smtClean="0">
                          <a:latin typeface="Consolas"/>
                          <a:cs typeface="Consolas"/>
                        </a:rPr>
                        <a:t>style</a:t>
                      </a:r>
                      <a:r>
                        <a:rPr lang="en-US" sz="1400" dirty="0" smtClean="0">
                          <a:solidFill>
                            <a:srgbClr val="8D6C05"/>
                          </a:solidFill>
                          <a:latin typeface="Consolas"/>
                          <a:cs typeface="Consolas"/>
                        </a:rPr>
                        <a:t>&gt;</a:t>
                      </a:r>
                    </a:p>
                    <a:p>
                      <a:r>
                        <a:rPr lang="en-US" sz="1400" dirty="0" smtClean="0">
                          <a:latin typeface="Consolas"/>
                          <a:cs typeface="Consolas"/>
                        </a:rPr>
                        <a:t>a[</a:t>
                      </a:r>
                      <a:r>
                        <a:rPr lang="en-US" sz="1400" dirty="0" err="1" smtClean="0">
                          <a:solidFill>
                            <a:schemeClr val="tx2">
                              <a:lumMod val="50000"/>
                            </a:schemeClr>
                          </a:solidFill>
                          <a:latin typeface="Consolas"/>
                          <a:cs typeface="Consolas"/>
                        </a:rPr>
                        <a:t>href</a:t>
                      </a:r>
                      <a:r>
                        <a:rPr lang="en-US" sz="1400" dirty="0" smtClean="0">
                          <a:latin typeface="Consolas"/>
                          <a:cs typeface="Consolas"/>
                        </a:rPr>
                        <a:t> *= </a:t>
                      </a:r>
                      <a:r>
                        <a:rPr lang="en-US" sz="1400" i="1" dirty="0" smtClean="0">
                          <a:solidFill>
                            <a:srgbClr val="800000"/>
                          </a:solidFill>
                          <a:latin typeface="Consolas"/>
                          <a:cs typeface="Consolas"/>
                        </a:rPr>
                        <a:t>"${</a:t>
                      </a:r>
                      <a:r>
                        <a:rPr lang="en-US" sz="1400" i="1" dirty="0" err="1" smtClean="0">
                          <a:solidFill>
                            <a:srgbClr val="800000"/>
                          </a:solidFill>
                          <a:latin typeface="Consolas"/>
                          <a:cs typeface="Consolas"/>
                        </a:rPr>
                        <a:t>cov:cssStringEscape</a:t>
                      </a:r>
                      <a:r>
                        <a:rPr lang="en-US" sz="1400" i="1" dirty="0" smtClean="0">
                          <a:solidFill>
                            <a:srgbClr val="800000"/>
                          </a:solidFill>
                          <a:latin typeface="Consolas"/>
                          <a:cs typeface="Consolas"/>
                        </a:rPr>
                        <a:t>(</a:t>
                      </a:r>
                      <a:r>
                        <a:rPr lang="en-US" sz="1400" i="1" dirty="0" err="1" smtClean="0">
                          <a:solidFill>
                            <a:srgbClr val="800000"/>
                          </a:solidFill>
                          <a:latin typeface="Consolas"/>
                          <a:cs typeface="Consolas"/>
                        </a:rPr>
                        <a:t>param.foobar</a:t>
                      </a:r>
                      <a:r>
                        <a:rPr lang="en-US" sz="1400" i="1" dirty="0" smtClean="0">
                          <a:solidFill>
                            <a:srgbClr val="800000"/>
                          </a:solidFill>
                          <a:latin typeface="Consolas"/>
                          <a:cs typeface="Consolas"/>
                        </a:rPr>
                        <a:t>)}"</a:t>
                      </a:r>
                      <a:r>
                        <a:rPr lang="en-US" sz="1400" dirty="0" smtClean="0">
                          <a:latin typeface="Consolas"/>
                          <a:cs typeface="Consolas"/>
                        </a:rPr>
                        <a:t>] {</a:t>
                      </a:r>
                    </a:p>
                    <a:p>
                      <a:r>
                        <a:rPr lang="en-US" sz="1400" dirty="0" smtClean="0">
                          <a:latin typeface="Consolas"/>
                          <a:cs typeface="Consolas"/>
                        </a:rPr>
                        <a:t>    </a:t>
                      </a:r>
                      <a:r>
                        <a:rPr lang="en-US" sz="1400" dirty="0" smtClean="0">
                          <a:solidFill>
                            <a:srgbClr val="046A81"/>
                          </a:solidFill>
                          <a:latin typeface="Consolas"/>
                          <a:cs typeface="Consolas"/>
                        </a:rPr>
                        <a:t>background-color</a:t>
                      </a:r>
                      <a:r>
                        <a:rPr lang="en-US" sz="1400" dirty="0" smtClean="0">
                          <a:latin typeface="Consolas"/>
                          <a:cs typeface="Consolas"/>
                        </a:rPr>
                        <a:t>: </a:t>
                      </a:r>
                      <a:r>
                        <a:rPr lang="en-US" sz="1400" dirty="0" err="1" smtClean="0">
                          <a:latin typeface="Consolas"/>
                          <a:cs typeface="Consolas"/>
                        </a:rPr>
                        <a:t>pink!important</a:t>
                      </a:r>
                      <a:r>
                        <a:rPr lang="en-US" sz="1400" dirty="0" smtClean="0">
                          <a:latin typeface="Consolas"/>
                          <a:cs typeface="Consolas"/>
                        </a:rPr>
                        <a:t>;</a:t>
                      </a:r>
                    </a:p>
                    <a:p>
                      <a:r>
                        <a:rPr lang="en-US" sz="1400" dirty="0" smtClean="0">
                          <a:latin typeface="Consolas"/>
                          <a:cs typeface="Consolas"/>
                        </a:rPr>
                        <a:t>}</a:t>
                      </a:r>
                    </a:p>
                    <a:p>
                      <a:r>
                        <a:rPr lang="en-US" sz="1400" dirty="0" smtClean="0">
                          <a:solidFill>
                            <a:srgbClr val="8D6C05"/>
                          </a:solidFill>
                          <a:latin typeface="Consolas"/>
                          <a:cs typeface="Consolas"/>
                        </a:rPr>
                        <a:t>&lt;/</a:t>
                      </a:r>
                      <a:r>
                        <a:rPr lang="en-US" sz="1400" dirty="0" smtClean="0">
                          <a:latin typeface="Consolas"/>
                          <a:cs typeface="Consolas"/>
                        </a:rPr>
                        <a:t>style</a:t>
                      </a:r>
                      <a:r>
                        <a:rPr lang="en-US" sz="1400" dirty="0" smtClean="0">
                          <a:solidFill>
                            <a:srgbClr val="8D6C05"/>
                          </a:solidFill>
                          <a:latin typeface="Consolas"/>
                          <a:cs typeface="Consolas"/>
                        </a:rPr>
                        <a:t>&gt;</a:t>
                      </a:r>
                    </a:p>
                  </a:txBody>
                  <a:tcPr anchor="ctr"/>
                </a:tc>
              </a:tr>
              <a:tr h="2354275">
                <a:tc>
                  <a:txBody>
                    <a:bodyPr/>
                    <a:lstStyle/>
                    <a:p>
                      <a:pPr algn="ctr"/>
                      <a:r>
                        <a:rPr lang="en-US" sz="1800" dirty="0" smtClean="0">
                          <a:latin typeface="+mn-lt"/>
                          <a:cs typeface="Consolas"/>
                        </a:rPr>
                        <a:t>Java</a:t>
                      </a:r>
                      <a:br>
                        <a:rPr lang="en-US" sz="1800" dirty="0" smtClean="0">
                          <a:latin typeface="+mn-lt"/>
                          <a:cs typeface="Consolas"/>
                        </a:rPr>
                      </a:br>
                      <a:r>
                        <a:rPr lang="en-US" sz="1800" dirty="0" smtClean="0">
                          <a:latin typeface="+mn-lt"/>
                          <a:cs typeface="Consolas"/>
                        </a:rPr>
                        <a:t>or</a:t>
                      </a:r>
                      <a:br>
                        <a:rPr lang="en-US" sz="1800" dirty="0" smtClean="0">
                          <a:latin typeface="+mn-lt"/>
                          <a:cs typeface="Consolas"/>
                        </a:rPr>
                      </a:br>
                      <a:r>
                        <a:rPr lang="en-US" sz="1800" dirty="0" smtClean="0">
                          <a:latin typeface="+mn-lt"/>
                          <a:cs typeface="Consolas"/>
                        </a:rPr>
                        <a:t>JSP </a:t>
                      </a:r>
                      <a:r>
                        <a:rPr lang="en-US" sz="1800" dirty="0" err="1" smtClean="0">
                          <a:latin typeface="+mn-lt"/>
                          <a:cs typeface="Consolas"/>
                        </a:rPr>
                        <a:t>Scriptlet</a:t>
                      </a:r>
                      <a:endParaRPr lang="en-US" sz="1800" dirty="0">
                        <a:latin typeface="+mn-lt"/>
                        <a:cs typeface="Consolas"/>
                      </a:endParaRPr>
                    </a:p>
                  </a:txBody>
                  <a:tcPr anchor="ctr"/>
                </a:tc>
                <a:tc>
                  <a:txBody>
                    <a:bodyPr/>
                    <a:lstStyle/>
                    <a:p>
                      <a:r>
                        <a:rPr lang="en-US" sz="1400" dirty="0" smtClean="0">
                          <a:solidFill>
                            <a:srgbClr val="8D6C05"/>
                          </a:solidFill>
                          <a:latin typeface="Consolas"/>
                          <a:cs typeface="Consolas"/>
                        </a:rPr>
                        <a:t>&lt;</a:t>
                      </a:r>
                      <a:r>
                        <a:rPr lang="en-US" sz="1400" dirty="0" smtClean="0">
                          <a:latin typeface="Consolas"/>
                          <a:cs typeface="Consolas"/>
                        </a:rPr>
                        <a:t>style</a:t>
                      </a:r>
                      <a:r>
                        <a:rPr lang="en-US" sz="1400" dirty="0" smtClean="0">
                          <a:solidFill>
                            <a:srgbClr val="8D6C05"/>
                          </a:solidFill>
                          <a:latin typeface="Consolas"/>
                          <a:cs typeface="Consolas"/>
                        </a:rPr>
                        <a:t>&gt;</a:t>
                      </a:r>
                    </a:p>
                    <a:p>
                      <a:r>
                        <a:rPr lang="en-US" sz="1400" dirty="0" smtClean="0">
                          <a:solidFill>
                            <a:srgbClr val="8D6C05"/>
                          </a:solidFill>
                          <a:latin typeface="Consolas"/>
                          <a:cs typeface="Consolas"/>
                        </a:rPr>
                        <a:t>&lt;% </a:t>
                      </a:r>
                    </a:p>
                    <a:p>
                      <a:r>
                        <a:rPr lang="en-US" sz="1400" dirty="0" smtClean="0">
                          <a:latin typeface="Consolas"/>
                          <a:cs typeface="Consolas"/>
                        </a:rPr>
                        <a:t>    </a:t>
                      </a:r>
                      <a:r>
                        <a:rPr lang="en-US" sz="1400" dirty="0" smtClean="0">
                          <a:solidFill>
                            <a:srgbClr val="0000FF"/>
                          </a:solidFill>
                          <a:latin typeface="Consolas"/>
                          <a:cs typeface="Consolas"/>
                        </a:rPr>
                        <a:t>String</a:t>
                      </a:r>
                      <a:r>
                        <a:rPr lang="en-US" sz="1400" dirty="0" smtClean="0">
                          <a:latin typeface="Consolas"/>
                          <a:cs typeface="Consolas"/>
                        </a:rPr>
                        <a:t> </a:t>
                      </a:r>
                      <a:r>
                        <a:rPr lang="en-US" sz="1400" dirty="0" err="1" smtClean="0">
                          <a:latin typeface="Consolas"/>
                          <a:cs typeface="Consolas"/>
                        </a:rPr>
                        <a:t>parm</a:t>
                      </a:r>
                      <a:r>
                        <a:rPr lang="en-US" sz="1400" dirty="0" smtClean="0">
                          <a:latin typeface="Consolas"/>
                          <a:cs typeface="Consolas"/>
                        </a:rPr>
                        <a:t> = </a:t>
                      </a:r>
                      <a:r>
                        <a:rPr lang="en-US" sz="1400" dirty="0" err="1" smtClean="0">
                          <a:latin typeface="Consolas"/>
                          <a:cs typeface="Consolas"/>
                        </a:rPr>
                        <a:t>request.getParameter</a:t>
                      </a:r>
                      <a:r>
                        <a:rPr lang="en-US" sz="1400" dirty="0" smtClean="0">
                          <a:latin typeface="Consolas"/>
                          <a:cs typeface="Consolas"/>
                        </a:rPr>
                        <a:t>("</a:t>
                      </a:r>
                      <a:r>
                        <a:rPr lang="en-US" sz="1400" dirty="0" err="1" smtClean="0">
                          <a:latin typeface="Consolas"/>
                          <a:cs typeface="Consolas"/>
                        </a:rPr>
                        <a:t>foobar</a:t>
                      </a:r>
                      <a:r>
                        <a:rPr lang="en-US" sz="1400" dirty="0" smtClean="0">
                          <a:latin typeface="Consolas"/>
                          <a:cs typeface="Consolas"/>
                        </a:rPr>
                        <a:t>");</a:t>
                      </a:r>
                    </a:p>
                    <a:p>
                      <a:r>
                        <a:rPr lang="en-US" sz="1400" dirty="0" smtClean="0">
                          <a:latin typeface="Consolas"/>
                          <a:cs typeface="Consolas"/>
                        </a:rPr>
                        <a:t>    </a:t>
                      </a:r>
                      <a:r>
                        <a:rPr lang="en-US" sz="1400" dirty="0" smtClean="0">
                          <a:solidFill>
                            <a:srgbClr val="0000FF"/>
                          </a:solidFill>
                          <a:latin typeface="Consolas"/>
                          <a:cs typeface="Consolas"/>
                        </a:rPr>
                        <a:t>String</a:t>
                      </a:r>
                      <a:r>
                        <a:rPr lang="en-US" sz="1400" dirty="0" smtClean="0">
                          <a:latin typeface="Consolas"/>
                          <a:cs typeface="Consolas"/>
                        </a:rPr>
                        <a:t> </a:t>
                      </a:r>
                      <a:r>
                        <a:rPr lang="en-US" sz="1400" dirty="0" err="1" smtClean="0">
                          <a:latin typeface="Consolas"/>
                          <a:cs typeface="Consolas"/>
                        </a:rPr>
                        <a:t>cssEscaped</a:t>
                      </a:r>
                      <a:r>
                        <a:rPr lang="en-US" sz="1400" dirty="0" smtClean="0">
                          <a:latin typeface="Consolas"/>
                          <a:cs typeface="Consolas"/>
                        </a:rPr>
                        <a:t> = </a:t>
                      </a:r>
                      <a:r>
                        <a:rPr lang="en-US" sz="1400" dirty="0" err="1" smtClean="0">
                          <a:latin typeface="Consolas"/>
                          <a:cs typeface="Consolas"/>
                        </a:rPr>
                        <a:t>Escape.cssString</a:t>
                      </a:r>
                      <a:r>
                        <a:rPr lang="en-US" sz="1400" dirty="0" smtClean="0">
                          <a:latin typeface="Consolas"/>
                          <a:cs typeface="Consolas"/>
                        </a:rPr>
                        <a:t>(</a:t>
                      </a:r>
                      <a:r>
                        <a:rPr lang="en-US" sz="1400" dirty="0" err="1" smtClean="0">
                          <a:latin typeface="Consolas"/>
                          <a:cs typeface="Consolas"/>
                        </a:rPr>
                        <a:t>parm</a:t>
                      </a:r>
                      <a:r>
                        <a:rPr lang="en-US" sz="1400" dirty="0" smtClean="0">
                          <a:latin typeface="Consolas"/>
                          <a:cs typeface="Consolas"/>
                        </a:rPr>
                        <a:t>);</a:t>
                      </a:r>
                    </a:p>
                    <a:p>
                      <a:r>
                        <a:rPr lang="en-US" sz="1400" dirty="0" smtClean="0">
                          <a:solidFill>
                            <a:srgbClr val="8D6C05"/>
                          </a:solidFill>
                          <a:latin typeface="Consolas"/>
                          <a:cs typeface="Consolas"/>
                        </a:rPr>
                        <a:t>%&gt;</a:t>
                      </a:r>
                    </a:p>
                    <a:p>
                      <a:r>
                        <a:rPr lang="en-US" sz="1400" dirty="0" smtClean="0">
                          <a:latin typeface="Consolas"/>
                          <a:cs typeface="Consolas"/>
                        </a:rPr>
                        <a:t>a[</a:t>
                      </a:r>
                      <a:r>
                        <a:rPr lang="en-US" sz="1400" dirty="0" err="1" smtClean="0">
                          <a:solidFill>
                            <a:schemeClr val="tx2">
                              <a:lumMod val="50000"/>
                            </a:schemeClr>
                          </a:solidFill>
                          <a:latin typeface="Consolas"/>
                          <a:cs typeface="Consolas"/>
                        </a:rPr>
                        <a:t>href</a:t>
                      </a:r>
                      <a:r>
                        <a:rPr lang="en-US" sz="1400" dirty="0" smtClean="0">
                          <a:solidFill>
                            <a:schemeClr val="tx2">
                              <a:lumMod val="50000"/>
                            </a:schemeClr>
                          </a:solidFill>
                          <a:latin typeface="Consolas"/>
                          <a:cs typeface="Consolas"/>
                        </a:rPr>
                        <a:t> </a:t>
                      </a:r>
                      <a:r>
                        <a:rPr lang="en-US" sz="1400" dirty="0" smtClean="0">
                          <a:latin typeface="Consolas"/>
                          <a:cs typeface="Consolas"/>
                        </a:rPr>
                        <a:t>*= </a:t>
                      </a:r>
                      <a:r>
                        <a:rPr lang="en-US" sz="1400" i="1" dirty="0" smtClean="0">
                          <a:solidFill>
                            <a:srgbClr val="800000"/>
                          </a:solidFill>
                          <a:latin typeface="Consolas"/>
                          <a:cs typeface="Consolas"/>
                        </a:rPr>
                        <a:t>"&lt;%= </a:t>
                      </a:r>
                      <a:r>
                        <a:rPr lang="en-US" sz="1400" i="1" dirty="0" err="1" smtClean="0">
                          <a:solidFill>
                            <a:srgbClr val="800000"/>
                          </a:solidFill>
                          <a:latin typeface="Consolas"/>
                          <a:cs typeface="Consolas"/>
                        </a:rPr>
                        <a:t>cssEscaped</a:t>
                      </a:r>
                      <a:r>
                        <a:rPr lang="en-US" sz="1400" i="1" dirty="0" smtClean="0">
                          <a:solidFill>
                            <a:srgbClr val="800000"/>
                          </a:solidFill>
                          <a:latin typeface="Consolas"/>
                          <a:cs typeface="Consolas"/>
                        </a:rPr>
                        <a:t> %&gt;"</a:t>
                      </a:r>
                      <a:r>
                        <a:rPr lang="en-US" sz="1400" dirty="0" smtClean="0">
                          <a:latin typeface="Consolas"/>
                          <a:cs typeface="Consolas"/>
                        </a:rPr>
                        <a:t>] {</a:t>
                      </a:r>
                    </a:p>
                    <a:p>
                      <a:r>
                        <a:rPr lang="en-US" sz="1400" dirty="0" smtClean="0">
                          <a:latin typeface="Consolas"/>
                          <a:cs typeface="Consolas"/>
                        </a:rPr>
                        <a:t>    </a:t>
                      </a:r>
                      <a:r>
                        <a:rPr lang="en-US" sz="1400" dirty="0" smtClean="0">
                          <a:solidFill>
                            <a:srgbClr val="046A81"/>
                          </a:solidFill>
                          <a:latin typeface="Consolas"/>
                          <a:cs typeface="Consolas"/>
                        </a:rPr>
                        <a:t>background-color</a:t>
                      </a:r>
                      <a:r>
                        <a:rPr lang="en-US" sz="1400" dirty="0" smtClean="0">
                          <a:latin typeface="Consolas"/>
                          <a:cs typeface="Consolas"/>
                        </a:rPr>
                        <a:t>: </a:t>
                      </a:r>
                      <a:r>
                        <a:rPr lang="en-US" sz="1400" dirty="0" err="1" smtClean="0">
                          <a:latin typeface="Consolas"/>
                          <a:cs typeface="Consolas"/>
                        </a:rPr>
                        <a:t>pink!important</a:t>
                      </a:r>
                      <a:r>
                        <a:rPr lang="en-US" sz="1400" dirty="0" smtClean="0">
                          <a:latin typeface="Consolas"/>
                          <a:cs typeface="Consolas"/>
                        </a:rPr>
                        <a:t>;</a:t>
                      </a:r>
                    </a:p>
                    <a:p>
                      <a:r>
                        <a:rPr lang="en-US" sz="1400" dirty="0" smtClean="0">
                          <a:latin typeface="Consolas"/>
                          <a:cs typeface="Consolas"/>
                        </a:rPr>
                        <a:t>}</a:t>
                      </a:r>
                    </a:p>
                    <a:p>
                      <a:r>
                        <a:rPr lang="en-US" sz="1400" dirty="0" smtClean="0">
                          <a:solidFill>
                            <a:srgbClr val="8D6C05"/>
                          </a:solidFill>
                          <a:latin typeface="Consolas"/>
                          <a:cs typeface="Consolas"/>
                        </a:rPr>
                        <a:t>&lt;/</a:t>
                      </a:r>
                      <a:r>
                        <a:rPr lang="en-US" sz="1400" dirty="0" smtClean="0">
                          <a:latin typeface="Consolas"/>
                          <a:cs typeface="Consolas"/>
                        </a:rPr>
                        <a:t>style</a:t>
                      </a:r>
                      <a:r>
                        <a:rPr lang="en-US" sz="1400" dirty="0" smtClean="0">
                          <a:solidFill>
                            <a:srgbClr val="8D6C05"/>
                          </a:solidFill>
                          <a:latin typeface="Consolas"/>
                          <a:cs typeface="Consolas"/>
                        </a:rPr>
                        <a:t>&gt;</a:t>
                      </a:r>
                      <a:endParaRPr lang="en-US" sz="1400" dirty="0">
                        <a:solidFill>
                          <a:srgbClr val="8D6C05"/>
                        </a:solidFill>
                        <a:latin typeface="Consolas"/>
                        <a:cs typeface="Consolas"/>
                      </a:endParaRPr>
                    </a:p>
                  </a:txBody>
                  <a:tcPr anchor="ctr"/>
                </a:tc>
              </a:tr>
            </a:tbl>
          </a:graphicData>
        </a:graphic>
      </p:graphicFrame>
      <p:sp>
        <p:nvSpPr>
          <p:cNvPr id="3" name="Text Placeholder 2"/>
          <p:cNvSpPr>
            <a:spLocks noGrp="1"/>
          </p:cNvSpPr>
          <p:nvPr>
            <p:ph type="body" sz="quarter" idx="10"/>
          </p:nvPr>
        </p:nvSpPr>
        <p:spPr/>
        <p:txBody>
          <a:bodyPr/>
          <a:lstStyle/>
          <a:p>
            <a:r>
              <a:rPr lang="en-US" dirty="0" smtClean="0"/>
              <a:t>Helpful Advice</a:t>
            </a:r>
            <a:endParaRPr lang="en-US" dirty="0"/>
          </a:p>
        </p:txBody>
      </p:sp>
    </p:spTree>
    <p:extLst>
      <p:ext uri="{BB962C8B-B14F-4D97-AF65-F5344CB8AC3E}">
        <p14:creationId xmlns:p14="http://schemas.microsoft.com/office/powerpoint/2010/main" val="295870479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XSS and </a:t>
            </a:r>
            <a:r>
              <a:rPr lang="en-US" dirty="0" err="1" smtClean="0"/>
              <a:t>SQLi</a:t>
            </a:r>
            <a:r>
              <a:rPr lang="en-US" dirty="0" smtClean="0"/>
              <a:t> can be nuanced and complex. XSS is actually becoming more and more complex over time as the number of contexts and nesting increases.</a:t>
            </a:r>
          </a:p>
          <a:p>
            <a:r>
              <a:rPr lang="en-US" dirty="0" smtClean="0"/>
              <a:t>Current advices we saw are either:</a:t>
            </a:r>
          </a:p>
          <a:p>
            <a:pPr lvl="1"/>
            <a:r>
              <a:rPr lang="en-US" dirty="0" smtClean="0"/>
              <a:t>Generic remediation</a:t>
            </a:r>
          </a:p>
          <a:p>
            <a:pPr lvl="1"/>
            <a:r>
              <a:rPr lang="en-US" dirty="0" smtClean="0"/>
              <a:t>Precisely how to perform the attack</a:t>
            </a:r>
          </a:p>
          <a:p>
            <a:r>
              <a:rPr lang="en-US" dirty="0" smtClean="0"/>
              <a:t>Guidance needs to be both more specific and technical, yet also simpler and shorter. The only way to get that is to take tailored, detailed advice and crop it down for the development team’s needs.</a:t>
            </a:r>
          </a:p>
          <a:p>
            <a:r>
              <a:rPr lang="en-US" dirty="0" smtClean="0"/>
              <a:t>Remember: your developers need some </a:t>
            </a:r>
            <a:r>
              <a:rPr lang="en-US" dirty="0" smtClean="0">
                <a:solidFill>
                  <a:schemeClr val="bg2"/>
                </a:solidFill>
              </a:rPr>
              <a:t>&lt;3</a:t>
            </a:r>
          </a:p>
        </p:txBody>
      </p:sp>
      <p:sp>
        <p:nvSpPr>
          <p:cNvPr id="3" name="Text Placeholder 2"/>
          <p:cNvSpPr>
            <a:spLocks noGrp="1"/>
          </p:cNvSpPr>
          <p:nvPr>
            <p:ph type="body" sz="quarter" idx="10"/>
          </p:nvPr>
        </p:nvSpPr>
        <p:spPr/>
        <p:txBody>
          <a:bodyPr/>
          <a:lstStyle/>
          <a:p>
            <a:r>
              <a:rPr lang="en-US" dirty="0" smtClean="0"/>
              <a:t>Conclusions</a:t>
            </a:r>
            <a:endParaRPr lang="en-US" dirty="0"/>
          </a:p>
        </p:txBody>
      </p:sp>
    </p:spTree>
    <p:extLst>
      <p:ext uri="{BB962C8B-B14F-4D97-AF65-F5344CB8AC3E}">
        <p14:creationId xmlns:p14="http://schemas.microsoft.com/office/powerpoint/2010/main" val="61471140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06015972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a:t>
            </a:r>
            <a:r>
              <a:rPr lang="en-US" dirty="0" smtClean="0">
                <a:hlinkClick r:id="rId2"/>
              </a:rPr>
              <a:t>HTML 5 tokenizer</a:t>
            </a:r>
            <a:r>
              <a:rPr lang="en-US" dirty="0">
                <a:hlinkClick r:id="rId2"/>
              </a:rPr>
              <a:t> </a:t>
            </a:r>
            <a:r>
              <a:rPr lang="en-US" dirty="0" smtClean="0">
                <a:hlinkClick r:id="rId2"/>
              </a:rPr>
              <a:t>specification</a:t>
            </a:r>
            <a:endParaRPr lang="en-US" dirty="0" smtClean="0"/>
          </a:p>
          <a:p>
            <a:r>
              <a:rPr lang="en-US" dirty="0" smtClean="0"/>
              <a:t>[2] </a:t>
            </a:r>
            <a:r>
              <a:rPr lang="en-US" dirty="0" smtClean="0">
                <a:hlinkClick r:id="rId3"/>
              </a:rPr>
              <a:t>OWASP XSS Cheat Sheet</a:t>
            </a:r>
            <a:endParaRPr lang="en-US" dirty="0" smtClean="0"/>
          </a:p>
          <a:p>
            <a:r>
              <a:rPr lang="en-US" dirty="0" smtClean="0"/>
              <a:t>[3] </a:t>
            </a:r>
            <a:r>
              <a:rPr lang="en-US" dirty="0" smtClean="0">
                <a:hlinkClick r:id="rId4"/>
              </a:rPr>
              <a:t>OWASP ESAPI Java</a:t>
            </a:r>
            <a:endParaRPr lang="en-US" dirty="0" smtClean="0"/>
          </a:p>
          <a:p>
            <a:r>
              <a:rPr lang="en-US" dirty="0" smtClean="0"/>
              <a:t>[4] </a:t>
            </a:r>
            <a:r>
              <a:rPr lang="en-US" dirty="0" smtClean="0">
                <a:hlinkClick r:id="rId5"/>
              </a:rPr>
              <a:t>Coverity Security Library Java</a:t>
            </a:r>
            <a:endParaRPr lang="en-US" dirty="0" smtClean="0"/>
          </a:p>
          <a:p>
            <a:r>
              <a:rPr lang="en-US" dirty="0" smtClean="0"/>
              <a:t>[5] </a:t>
            </a:r>
            <a:r>
              <a:rPr lang="en-US" dirty="0" smtClean="0">
                <a:hlinkClick r:id="rId6"/>
              </a:rPr>
              <a:t>Coverity Security Research Blog</a:t>
            </a:r>
            <a:endParaRPr lang="en-US" dirty="0" smtClean="0"/>
          </a:p>
          <a:p>
            <a:r>
              <a:rPr lang="en-US" dirty="0" smtClean="0"/>
              <a:t>[6] </a:t>
            </a:r>
            <a:r>
              <a:rPr lang="en-US" dirty="0" smtClean="0">
                <a:hlinkClick r:id="rId7"/>
              </a:rPr>
              <a:t>OWASP </a:t>
            </a:r>
            <a:r>
              <a:rPr lang="en-US" dirty="0" err="1" smtClean="0">
                <a:hlinkClick r:id="rId7"/>
              </a:rPr>
              <a:t>SQLi</a:t>
            </a:r>
            <a:r>
              <a:rPr lang="en-US" dirty="0" smtClean="0">
                <a:hlinkClick r:id="rId7"/>
              </a:rPr>
              <a:t> Prevention Cheat Sheet</a:t>
            </a:r>
            <a:endParaRPr lang="en-US" dirty="0" smtClean="0"/>
          </a:p>
          <a:p>
            <a:endParaRPr lang="en-US" dirty="0"/>
          </a:p>
        </p:txBody>
      </p:sp>
      <p:sp>
        <p:nvSpPr>
          <p:cNvPr id="3" name="Text Placeholder 2"/>
          <p:cNvSpPr>
            <a:spLocks noGrp="1"/>
          </p:cNvSpPr>
          <p:nvPr>
            <p:ph type="body" sz="quarter" idx="10"/>
          </p:nvPr>
        </p:nvSpPr>
        <p:spPr/>
        <p:txBody>
          <a:bodyPr/>
          <a:lstStyle/>
          <a:p>
            <a:r>
              <a:rPr lang="en-US" dirty="0" smtClean="0"/>
              <a:t>References</a:t>
            </a:r>
            <a:endParaRPr lang="en-US" dirty="0"/>
          </a:p>
        </p:txBody>
      </p:sp>
    </p:spTree>
    <p:extLst>
      <p:ext uri="{BB962C8B-B14F-4D97-AF65-F5344CB8AC3E}">
        <p14:creationId xmlns:p14="http://schemas.microsoft.com/office/powerpoint/2010/main" val="3150669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research relies heavily on the ability to statically compute contexts for HTML and SQL</a:t>
            </a:r>
          </a:p>
          <a:p>
            <a:pPr lvl="1"/>
            <a:r>
              <a:rPr lang="en-US" dirty="0" smtClean="0"/>
              <a:t>We reported the contexts every time some dynamic data is inserted in HTML or SQL (injection site). We do not report the number of possible paths, just injection sites.</a:t>
            </a:r>
          </a:p>
          <a:p>
            <a:r>
              <a:rPr lang="en-US" dirty="0" smtClean="0"/>
              <a:t>Contexts computations</a:t>
            </a:r>
          </a:p>
          <a:p>
            <a:pPr lvl="1"/>
            <a:r>
              <a:rPr lang="en-US" dirty="0" smtClean="0"/>
              <a:t>HTML contexts are derived from a HTML5 </a:t>
            </a:r>
            <a:r>
              <a:rPr lang="en-US" dirty="0"/>
              <a:t>based parser [1</a:t>
            </a:r>
            <a:r>
              <a:rPr lang="en-US" dirty="0" smtClean="0"/>
              <a:t>], and simple CSS/JavaScript parsers</a:t>
            </a:r>
          </a:p>
          <a:p>
            <a:pPr lvl="1"/>
            <a:r>
              <a:rPr lang="en-US" dirty="0" smtClean="0"/>
              <a:t>SQL contexts are derived from a parser that handles generically SQL, HQL, and JPQL</a:t>
            </a:r>
          </a:p>
          <a:p>
            <a:r>
              <a:rPr lang="en-US" dirty="0" smtClean="0"/>
              <a:t>Limitations</a:t>
            </a:r>
          </a:p>
          <a:p>
            <a:pPr lvl="1"/>
            <a:r>
              <a:rPr lang="en-US" dirty="0" smtClean="0"/>
              <a:t>The contexts are computed in the Java program, we do not try to understand how JavaScript impacts the HTML contexts at runtime</a:t>
            </a:r>
          </a:p>
          <a:p>
            <a:pPr marL="0" indent="0">
              <a:buNone/>
            </a:pPr>
            <a:endParaRPr lang="en-US" dirty="0" smtClean="0"/>
          </a:p>
          <a:p>
            <a:endParaRPr lang="en-US" dirty="0" smtClean="0"/>
          </a:p>
        </p:txBody>
      </p:sp>
      <p:sp>
        <p:nvSpPr>
          <p:cNvPr id="3" name="Text Placeholder 2"/>
          <p:cNvSpPr>
            <a:spLocks noGrp="1"/>
          </p:cNvSpPr>
          <p:nvPr>
            <p:ph type="body" sz="quarter" idx="10"/>
          </p:nvPr>
        </p:nvSpPr>
        <p:spPr/>
        <p:txBody>
          <a:bodyPr/>
          <a:lstStyle/>
          <a:p>
            <a:r>
              <a:rPr lang="en-US" dirty="0" smtClean="0"/>
              <a:t>Analysis</a:t>
            </a:r>
            <a:endParaRPr lang="en-US" dirty="0"/>
          </a:p>
        </p:txBody>
      </p:sp>
    </p:spTree>
    <p:extLst>
      <p:ext uri="{BB962C8B-B14F-4D97-AF65-F5344CB8AC3E}">
        <p14:creationId xmlns:p14="http://schemas.microsoft.com/office/powerpoint/2010/main" val="8759490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injection site is our unit for measuring the implicit or explicit string concatenations in a program</a:t>
            </a:r>
          </a:p>
          <a:p>
            <a:r>
              <a:rPr lang="en-US" dirty="0" smtClean="0"/>
              <a:t>We only care and report injection sites that are related to a sub-language we want to analyze: SQL, JPQL, HQL, HTML, JavaScript, and CSS</a:t>
            </a:r>
          </a:p>
          <a:p>
            <a:r>
              <a:rPr lang="en-US" dirty="0" smtClean="0"/>
              <a:t>Example of injection sites related to SQL:</a:t>
            </a:r>
          </a:p>
          <a:p>
            <a:pPr marL="0" indent="0">
              <a:buNone/>
            </a:pPr>
            <a:r>
              <a:rPr lang="en-US" dirty="0"/>
              <a:t>	 </a:t>
            </a:r>
            <a:r>
              <a:rPr lang="en-US" sz="1800" dirty="0">
                <a:solidFill>
                  <a:srgbClr val="0000FF"/>
                </a:solidFill>
                <a:latin typeface="Consolas"/>
                <a:cs typeface="Consolas"/>
              </a:rPr>
              <a:t>String</a:t>
            </a:r>
            <a:r>
              <a:rPr lang="en-US" sz="1800" dirty="0">
                <a:latin typeface="Consolas"/>
                <a:cs typeface="Consolas"/>
              </a:rPr>
              <a:t> </a:t>
            </a:r>
            <a:r>
              <a:rPr lang="en-US" sz="1800" dirty="0" err="1">
                <a:latin typeface="Consolas"/>
                <a:cs typeface="Consolas"/>
              </a:rPr>
              <a:t>sql</a:t>
            </a:r>
            <a:r>
              <a:rPr lang="en-US" sz="1800" dirty="0">
                <a:latin typeface="Consolas"/>
                <a:cs typeface="Consolas"/>
              </a:rPr>
              <a:t> = </a:t>
            </a:r>
            <a:r>
              <a:rPr lang="en-US" sz="1800" i="1" dirty="0">
                <a:solidFill>
                  <a:srgbClr val="800000"/>
                </a:solidFill>
                <a:latin typeface="Consolas"/>
                <a:cs typeface="Consolas"/>
              </a:rPr>
              <a:t>"select </a:t>
            </a:r>
            <a:r>
              <a:rPr lang="en-US" sz="1800" i="1" dirty="0" smtClean="0">
                <a:solidFill>
                  <a:srgbClr val="800000"/>
                </a:solidFill>
                <a:latin typeface="Consolas"/>
                <a:cs typeface="Consolas"/>
              </a:rPr>
              <a:t>id from </a:t>
            </a:r>
            <a:r>
              <a:rPr lang="en-US" sz="1800" i="1" dirty="0">
                <a:solidFill>
                  <a:srgbClr val="800000"/>
                </a:solidFill>
                <a:latin typeface="Consolas"/>
                <a:cs typeface="Consolas"/>
              </a:rPr>
              <a:t>users where 1=1"</a:t>
            </a:r>
            <a:r>
              <a:rPr lang="en-US" sz="1800" dirty="0">
                <a:latin typeface="Consolas"/>
                <a:cs typeface="Consolas"/>
              </a:rPr>
              <a:t>;</a:t>
            </a:r>
          </a:p>
          <a:p>
            <a:pPr marL="0" indent="0">
              <a:buNone/>
            </a:pPr>
            <a:r>
              <a:rPr lang="en-US" sz="1800" dirty="0" smtClean="0">
                <a:latin typeface="Consolas"/>
                <a:cs typeface="Consolas"/>
              </a:rPr>
              <a:t>    </a:t>
            </a:r>
            <a:r>
              <a:rPr lang="en-US" sz="1800" dirty="0" smtClean="0">
                <a:solidFill>
                  <a:srgbClr val="0000FF"/>
                </a:solidFill>
                <a:latin typeface="Consolas"/>
                <a:cs typeface="Consolas"/>
              </a:rPr>
              <a:t>if</a:t>
            </a:r>
            <a:r>
              <a:rPr lang="en-US" sz="1800" dirty="0" smtClean="0">
                <a:latin typeface="Consolas"/>
                <a:cs typeface="Consolas"/>
              </a:rPr>
              <a:t> </a:t>
            </a:r>
            <a:r>
              <a:rPr lang="en-US" sz="1800" dirty="0">
                <a:latin typeface="Consolas"/>
                <a:cs typeface="Consolas"/>
              </a:rPr>
              <a:t>(condition1)</a:t>
            </a:r>
          </a:p>
          <a:p>
            <a:pPr marL="0" indent="0">
              <a:buNone/>
            </a:pPr>
            <a:r>
              <a:rPr lang="en-US" sz="1800" dirty="0">
                <a:latin typeface="Consolas"/>
                <a:cs typeface="Consolas"/>
              </a:rPr>
              <a:t>    </a:t>
            </a:r>
            <a:r>
              <a:rPr lang="en-US" sz="1800" dirty="0" smtClean="0">
                <a:latin typeface="Consolas"/>
                <a:cs typeface="Consolas"/>
              </a:rPr>
              <a:t>  </a:t>
            </a:r>
            <a:r>
              <a:rPr lang="en-US" sz="1800" dirty="0" err="1" smtClean="0">
                <a:latin typeface="Consolas"/>
                <a:cs typeface="Consolas"/>
              </a:rPr>
              <a:t>sql</a:t>
            </a:r>
            <a:r>
              <a:rPr lang="en-US" sz="1800" dirty="0" smtClean="0">
                <a:latin typeface="Consolas"/>
                <a:cs typeface="Consolas"/>
              </a:rPr>
              <a:t> </a:t>
            </a:r>
            <a:r>
              <a:rPr lang="en-US" sz="1800" dirty="0">
                <a:latin typeface="Consolas"/>
                <a:cs typeface="Consolas"/>
              </a:rPr>
              <a:t>+= </a:t>
            </a:r>
            <a:r>
              <a:rPr lang="en-US" sz="1800" i="1" dirty="0">
                <a:solidFill>
                  <a:srgbClr val="800000"/>
                </a:solidFill>
                <a:latin typeface="Consolas"/>
                <a:cs typeface="Consolas"/>
              </a:rPr>
              <a:t>" and name='"</a:t>
            </a:r>
            <a:r>
              <a:rPr lang="en-US" sz="1800" dirty="0">
                <a:latin typeface="Consolas"/>
                <a:cs typeface="Consolas"/>
              </a:rPr>
              <a:t> + </a:t>
            </a:r>
            <a:r>
              <a:rPr lang="en-US" sz="1800" dirty="0" err="1">
                <a:latin typeface="Consolas"/>
                <a:cs typeface="Consolas"/>
              </a:rPr>
              <a:t>user_name</a:t>
            </a:r>
            <a:r>
              <a:rPr lang="en-US" sz="1800" dirty="0">
                <a:latin typeface="Consolas"/>
                <a:cs typeface="Consolas"/>
              </a:rPr>
              <a:t> + </a:t>
            </a:r>
            <a:r>
              <a:rPr lang="en-US" sz="1800" dirty="0">
                <a:solidFill>
                  <a:srgbClr val="800000"/>
                </a:solidFill>
                <a:latin typeface="Consolas"/>
                <a:cs typeface="Consolas"/>
              </a:rPr>
              <a:t>"'"</a:t>
            </a:r>
            <a:r>
              <a:rPr lang="en-US" sz="1800" dirty="0">
                <a:latin typeface="Consolas"/>
                <a:cs typeface="Consolas"/>
              </a:rPr>
              <a:t>;</a:t>
            </a:r>
          </a:p>
          <a:p>
            <a:pPr marL="0" indent="0">
              <a:buNone/>
            </a:pPr>
            <a:r>
              <a:rPr lang="en-US" sz="1800" dirty="0" smtClean="0">
                <a:latin typeface="Consolas"/>
                <a:cs typeface="Consolas"/>
              </a:rPr>
              <a:t>    </a:t>
            </a:r>
            <a:r>
              <a:rPr lang="en-US" sz="1800" dirty="0" smtClean="0">
                <a:solidFill>
                  <a:srgbClr val="0000FF"/>
                </a:solidFill>
                <a:latin typeface="Consolas"/>
                <a:cs typeface="Consolas"/>
              </a:rPr>
              <a:t>if</a:t>
            </a:r>
            <a:r>
              <a:rPr lang="en-US" sz="1800" dirty="0" smtClean="0">
                <a:latin typeface="Consolas"/>
                <a:cs typeface="Consolas"/>
              </a:rPr>
              <a:t> </a:t>
            </a:r>
            <a:r>
              <a:rPr lang="en-US" sz="1800" dirty="0">
                <a:latin typeface="Consolas"/>
                <a:cs typeface="Consolas"/>
              </a:rPr>
              <a:t>(condition2)</a:t>
            </a:r>
          </a:p>
          <a:p>
            <a:pPr marL="0" indent="0">
              <a:buNone/>
            </a:pPr>
            <a:r>
              <a:rPr lang="en-US" sz="1800" dirty="0">
                <a:latin typeface="Consolas"/>
                <a:cs typeface="Consolas"/>
              </a:rPr>
              <a:t>    </a:t>
            </a:r>
            <a:r>
              <a:rPr lang="en-US" sz="1800" dirty="0" smtClean="0">
                <a:latin typeface="Consolas"/>
                <a:cs typeface="Consolas"/>
              </a:rPr>
              <a:t>  </a:t>
            </a:r>
            <a:r>
              <a:rPr lang="en-US" sz="1800" dirty="0" err="1" smtClean="0">
                <a:latin typeface="Consolas"/>
                <a:cs typeface="Consolas"/>
              </a:rPr>
              <a:t>sql</a:t>
            </a:r>
            <a:r>
              <a:rPr lang="en-US" sz="1800" dirty="0" smtClean="0">
                <a:latin typeface="Consolas"/>
                <a:cs typeface="Consolas"/>
              </a:rPr>
              <a:t> </a:t>
            </a:r>
            <a:r>
              <a:rPr lang="en-US" sz="1800" dirty="0">
                <a:latin typeface="Consolas"/>
                <a:cs typeface="Consolas"/>
              </a:rPr>
              <a:t>+= </a:t>
            </a:r>
            <a:r>
              <a:rPr lang="en-US" sz="1800" i="1" dirty="0">
                <a:solidFill>
                  <a:srgbClr val="800000"/>
                </a:solidFill>
                <a:latin typeface="Consolas"/>
                <a:cs typeface="Consolas"/>
              </a:rPr>
              <a:t>" and password=?"</a:t>
            </a:r>
            <a:r>
              <a:rPr lang="en-US" sz="1800" dirty="0">
                <a:latin typeface="Consolas"/>
                <a:cs typeface="Consolas"/>
              </a:rPr>
              <a:t>;</a:t>
            </a:r>
          </a:p>
        </p:txBody>
      </p:sp>
      <p:sp>
        <p:nvSpPr>
          <p:cNvPr id="3" name="Text Placeholder 2"/>
          <p:cNvSpPr>
            <a:spLocks noGrp="1"/>
          </p:cNvSpPr>
          <p:nvPr>
            <p:ph type="body" sz="quarter" idx="10"/>
          </p:nvPr>
        </p:nvSpPr>
        <p:spPr/>
        <p:txBody>
          <a:bodyPr/>
          <a:lstStyle/>
          <a:p>
            <a:r>
              <a:rPr lang="en-US" dirty="0" smtClean="0"/>
              <a:t>Concept of “injection site”</a:t>
            </a:r>
            <a:endParaRPr lang="en-US" dirty="0"/>
          </a:p>
        </p:txBody>
      </p:sp>
      <p:sp>
        <p:nvSpPr>
          <p:cNvPr id="5" name="Rectangle 4"/>
          <p:cNvSpPr/>
          <p:nvPr/>
        </p:nvSpPr>
        <p:spPr>
          <a:xfrm>
            <a:off x="3900107" y="4350326"/>
            <a:ext cx="1500041" cy="400031"/>
          </a:xfrm>
          <a:prstGeom prst="rect">
            <a:avLst/>
          </a:prstGeom>
          <a:noFill/>
          <a:ln w="38100" cmpd="sng"/>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p:cNvSpPr/>
          <p:nvPr/>
        </p:nvSpPr>
        <p:spPr>
          <a:xfrm>
            <a:off x="4052508" y="4982759"/>
            <a:ext cx="167608" cy="400031"/>
          </a:xfrm>
          <a:prstGeom prst="rect">
            <a:avLst/>
          </a:prstGeom>
          <a:noFill/>
          <a:ln w="38100" cmpd="sng"/>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8" name="Straight Connector 7"/>
          <p:cNvCxnSpPr/>
          <p:nvPr/>
        </p:nvCxnSpPr>
        <p:spPr>
          <a:xfrm>
            <a:off x="4990136" y="4910358"/>
            <a:ext cx="1" cy="564281"/>
          </a:xfrm>
          <a:prstGeom prst="line">
            <a:avLst/>
          </a:prstGeom>
          <a:ln w="38100" cmpd="sng">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360119" y="5382790"/>
            <a:ext cx="630017" cy="91849"/>
          </a:xfrm>
          <a:prstGeom prst="line">
            <a:avLst/>
          </a:prstGeom>
          <a:ln w="381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90124" y="5544646"/>
            <a:ext cx="3440094" cy="830997"/>
          </a:xfrm>
          <a:prstGeom prst="rect">
            <a:avLst/>
          </a:prstGeom>
          <a:noFill/>
        </p:spPr>
        <p:txBody>
          <a:bodyPr wrap="square" rtlCol="0">
            <a:spAutoFit/>
          </a:bodyPr>
          <a:lstStyle/>
          <a:p>
            <a:pPr>
              <a:buClr>
                <a:schemeClr val="bg2"/>
              </a:buClr>
            </a:pPr>
            <a:r>
              <a:rPr lang="en-US" sz="2400" dirty="0" smtClean="0">
                <a:solidFill>
                  <a:prstClr val="black"/>
                </a:solidFill>
                <a:latin typeface="Myriad Pro"/>
                <a:cs typeface="Myriad Pro"/>
              </a:rPr>
              <a:t>2 injection sites in one SQL query</a:t>
            </a:r>
            <a:endParaRPr lang="en-US" sz="3200" dirty="0" smtClean="0">
              <a:solidFill>
                <a:schemeClr val="tx1">
                  <a:lumMod val="85000"/>
                  <a:lumOff val="15000"/>
                </a:schemeClr>
              </a:solidFill>
              <a:latin typeface="Calibri (Bod"/>
              <a:cs typeface="Calibri (Bod"/>
            </a:endParaRPr>
          </a:p>
        </p:txBody>
      </p:sp>
    </p:spTree>
    <p:extLst>
      <p:ext uri="{BB962C8B-B14F-4D97-AF65-F5344CB8AC3E}">
        <p14:creationId xmlns:p14="http://schemas.microsoft.com/office/powerpoint/2010/main" val="2718824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SQL Injection</a:t>
            </a:r>
            <a:endParaRPr lang="en-US" sz="5400" dirty="0"/>
          </a:p>
        </p:txBody>
      </p:sp>
    </p:spTree>
    <p:extLst>
      <p:ext uri="{BB962C8B-B14F-4D97-AF65-F5344CB8AC3E}">
        <p14:creationId xmlns:p14="http://schemas.microsoft.com/office/powerpoint/2010/main" val="17050014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parameterized queries are used correctly there </a:t>
            </a:r>
            <a:r>
              <a:rPr lang="en-US" dirty="0"/>
              <a:t>are no </a:t>
            </a:r>
            <a:r>
              <a:rPr lang="en-US" dirty="0" smtClean="0"/>
              <a:t>real opportunities for SQL injection</a:t>
            </a:r>
          </a:p>
          <a:p>
            <a:pPr lvl="1"/>
            <a:r>
              <a:rPr lang="en-US" dirty="0" smtClean="0"/>
              <a:t>The root of SQL injection therefore is string concatenation of a query string with tainted data</a:t>
            </a:r>
          </a:p>
          <a:p>
            <a:pPr lvl="1"/>
            <a:r>
              <a:rPr lang="en-US" u="sng" dirty="0" smtClean="0"/>
              <a:t>Bright idea:</a:t>
            </a:r>
            <a:r>
              <a:rPr lang="en-US" dirty="0" smtClean="0"/>
              <a:t> If we could eliminate the habit of developers using string concatenation for queries, we could eliminate SQL injection</a:t>
            </a:r>
          </a:p>
          <a:p>
            <a:r>
              <a:rPr lang="en-US" dirty="0" smtClean="0"/>
              <a:t>Let's examine the "common" security advice given to developers:</a:t>
            </a:r>
          </a:p>
          <a:p>
            <a:pPr lvl="1"/>
            <a:r>
              <a:rPr lang="en-US" dirty="0"/>
              <a:t>“Use an ORM”</a:t>
            </a:r>
          </a:p>
          <a:p>
            <a:pPr lvl="1"/>
            <a:r>
              <a:rPr lang="en-US" dirty="0"/>
              <a:t>“Use parameterized queries</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The root of all evil</a:t>
            </a:r>
            <a:endParaRPr lang="en-US" dirty="0"/>
          </a:p>
        </p:txBody>
      </p:sp>
    </p:spTree>
    <p:extLst>
      <p:ext uri="{BB962C8B-B14F-4D97-AF65-F5344CB8AC3E}">
        <p14:creationId xmlns:p14="http://schemas.microsoft.com/office/powerpoint/2010/main" val="429135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SAC 2013 Presentation PPT Speaker Template 2">
  <a:themeElements>
    <a:clrScheme name="Custom 3">
      <a:dk1>
        <a:sysClr val="windowText" lastClr="000000"/>
      </a:dk1>
      <a:lt1>
        <a:sysClr val="window" lastClr="FFFFFF"/>
      </a:lt1>
      <a:dk2>
        <a:srgbClr val="12CDF8"/>
      </a:dk2>
      <a:lt2>
        <a:srgbClr val="FFA92F"/>
      </a:lt2>
      <a:accent1>
        <a:srgbClr val="F8C62C"/>
      </a:accent1>
      <a:accent2>
        <a:srgbClr val="9AD82E"/>
      </a:accent2>
      <a:accent3>
        <a:srgbClr val="D04CC7"/>
      </a:accent3>
      <a:accent4>
        <a:srgbClr val="12CDF8"/>
      </a:accent4>
      <a:accent5>
        <a:srgbClr val="FFA92F"/>
      </a:accent5>
      <a:accent6>
        <a:srgbClr val="F8C62C"/>
      </a:accent6>
      <a:hlink>
        <a:srgbClr val="D04C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457200" indent="-457200">
          <a:buClr>
            <a:schemeClr val="bg2"/>
          </a:buClr>
          <a:buFont typeface="Lucida Grande"/>
          <a:buChar char="►"/>
          <a:defRPr sz="3200" dirty="0" err="1" smtClean="0">
            <a:solidFill>
              <a:schemeClr val="tx1">
                <a:lumMod val="85000"/>
                <a:lumOff val="15000"/>
              </a:schemeClr>
            </a:solidFill>
            <a:latin typeface="Myriad Pro"/>
            <a:cs typeface="Myriad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RSAC 2013 Presentation PPT Speaker Template 2.potx</Template>
  <TotalTime>19392</TotalTime>
  <Words>4855</Words>
  <Application>Microsoft Macintosh PowerPoint</Application>
  <PresentationFormat>On-screen Show (4:3)</PresentationFormat>
  <Paragraphs>544</Paragraphs>
  <Slides>56</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RSAC 2013 Presentation PPT Speaker Template 2</vt:lpstr>
      <vt:lpstr>Worksheet</vt:lpstr>
      <vt:lpstr>Why Haven’t We Stamped Out SQL Injection and XSS Yet?</vt:lpstr>
      <vt:lpstr>PowerPoint Presentation</vt:lpstr>
      <vt:lpstr>PowerPoint Presentation</vt:lpstr>
      <vt:lpstr>PowerPoint Presentation</vt:lpstr>
      <vt:lpstr>PowerPoint Presentation</vt:lpstr>
      <vt:lpstr>PowerPoint Presentation</vt:lpstr>
      <vt:lpstr>PowerPoint Presentation</vt:lpstr>
      <vt:lpstr>SQL Injection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Cross-Site Scripting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Developers need some &lt;3</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McVety</dc:creator>
  <cp:lastModifiedBy>Romain Gaucher</cp:lastModifiedBy>
  <cp:revision>1710</cp:revision>
  <dcterms:created xsi:type="dcterms:W3CDTF">2012-11-02T18:28:14Z</dcterms:created>
  <dcterms:modified xsi:type="dcterms:W3CDTF">2013-03-01T06:29:08Z</dcterms:modified>
</cp:coreProperties>
</file>